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38"/>
  </p:notesMasterIdLst>
  <p:handoutMasterIdLst>
    <p:handoutMasterId r:id="rId39"/>
  </p:handoutMasterIdLst>
  <p:sldIdLst>
    <p:sldId id="256" r:id="rId2"/>
    <p:sldId id="257" r:id="rId3"/>
    <p:sldId id="258" r:id="rId4"/>
    <p:sldId id="286" r:id="rId5"/>
    <p:sldId id="259" r:id="rId6"/>
    <p:sldId id="260" r:id="rId7"/>
    <p:sldId id="262" r:id="rId8"/>
    <p:sldId id="297" r:id="rId9"/>
    <p:sldId id="263" r:id="rId10"/>
    <p:sldId id="285" r:id="rId11"/>
    <p:sldId id="293" r:id="rId12"/>
    <p:sldId id="291" r:id="rId13"/>
    <p:sldId id="289" r:id="rId14"/>
    <p:sldId id="292" r:id="rId15"/>
    <p:sldId id="288" r:id="rId16"/>
    <p:sldId id="290" r:id="rId17"/>
    <p:sldId id="272" r:id="rId18"/>
    <p:sldId id="267" r:id="rId19"/>
    <p:sldId id="264" r:id="rId20"/>
    <p:sldId id="265" r:id="rId21"/>
    <p:sldId id="294" r:id="rId22"/>
    <p:sldId id="295" r:id="rId23"/>
    <p:sldId id="266" r:id="rId24"/>
    <p:sldId id="296" r:id="rId25"/>
    <p:sldId id="280" r:id="rId26"/>
    <p:sldId id="276" r:id="rId27"/>
    <p:sldId id="275" r:id="rId28"/>
    <p:sldId id="284" r:id="rId29"/>
    <p:sldId id="300" r:id="rId30"/>
    <p:sldId id="299" r:id="rId31"/>
    <p:sldId id="303" r:id="rId32"/>
    <p:sldId id="302" r:id="rId33"/>
    <p:sldId id="305" r:id="rId34"/>
    <p:sldId id="281" r:id="rId35"/>
    <p:sldId id="282" r:id="rId36"/>
    <p:sldId id="304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329" autoAdjust="0"/>
    <p:restoredTop sz="93594" autoAdjust="0"/>
  </p:normalViewPr>
  <p:slideViewPr>
    <p:cSldViewPr snapToGrid="0">
      <p:cViewPr varScale="1">
        <p:scale>
          <a:sx n="59" d="100"/>
          <a:sy n="59" d="100"/>
        </p:scale>
        <p:origin x="62" y="82"/>
      </p:cViewPr>
      <p:guideLst/>
    </p:cSldViewPr>
  </p:slideViewPr>
  <p:outlineViewPr>
    <p:cViewPr>
      <p:scale>
        <a:sx n="33" d="100"/>
        <a:sy n="33" d="100"/>
      </p:scale>
      <p:origin x="0" y="-1495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9" d="100"/>
          <a:sy n="49" d="100"/>
        </p:scale>
        <p:origin x="2736" y="4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D67757-2BC7-4859-A0D3-9B64810492BD}" type="datetimeFigureOut">
              <a:rPr lang="zh-CN" altLang="en-US" smtClean="0"/>
              <a:t>2016/6/3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0B6C9F-8607-4D28-9786-9B7AFACC9A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5859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22EE4B-B3E1-4F59-9DBA-FF6005A25E65}" type="datetimeFigureOut">
              <a:rPr lang="zh-CN" altLang="en-US" smtClean="0"/>
              <a:t>2016/6/3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E315A-666B-4458-A867-6D3699E5EA9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669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DE315A-666B-4458-A867-6D3699E5EA9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9757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2433-12A3-46B0-9706-C6379A5396BA}" type="datetimeFigureOut">
              <a:rPr lang="zh-CN" altLang="en-US" smtClean="0"/>
              <a:t>2016/6/3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7AC92-DEDE-4CA5-8B76-18BB950E19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27290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2433-12A3-46B0-9706-C6379A5396BA}" type="datetimeFigureOut">
              <a:rPr lang="zh-CN" altLang="en-US" smtClean="0"/>
              <a:t>2016/6/3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7AC92-DEDE-4CA5-8B76-18BB950E19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422870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2433-12A3-46B0-9706-C6379A5396BA}" type="datetimeFigureOut">
              <a:rPr lang="zh-CN" altLang="en-US" smtClean="0"/>
              <a:t>2016/6/3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7AC92-DEDE-4CA5-8B76-18BB950E19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0944832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2433-12A3-46B0-9706-C6379A5396BA}" type="datetimeFigureOut">
              <a:rPr lang="zh-CN" altLang="en-US" smtClean="0"/>
              <a:t>2016/6/3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7AC92-DEDE-4CA5-8B76-18BB950E19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0816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2433-12A3-46B0-9706-C6379A5396BA}" type="datetimeFigureOut">
              <a:rPr lang="zh-CN" altLang="en-US" smtClean="0"/>
              <a:t>2016/6/3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7AC92-DEDE-4CA5-8B76-18BB950E19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830038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2433-12A3-46B0-9706-C6379A5396BA}" type="datetimeFigureOut">
              <a:rPr lang="zh-CN" altLang="en-US" smtClean="0"/>
              <a:t>2016/6/3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7AC92-DEDE-4CA5-8B76-18BB950E19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455698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2433-12A3-46B0-9706-C6379A5396BA}" type="datetimeFigureOut">
              <a:rPr lang="zh-CN" altLang="en-US" smtClean="0"/>
              <a:t>2016/6/3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7AC92-DEDE-4CA5-8B76-18BB950E19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385018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2433-12A3-46B0-9706-C6379A5396BA}" type="datetimeFigureOut">
              <a:rPr lang="zh-CN" altLang="en-US" smtClean="0"/>
              <a:t>2016/6/3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7AC92-DEDE-4CA5-8B76-18BB950E19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738477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2433-12A3-46B0-9706-C6379A5396BA}" type="datetimeFigureOut">
              <a:rPr lang="zh-CN" altLang="en-US" smtClean="0"/>
              <a:t>2016/6/3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7AC92-DEDE-4CA5-8B76-18BB950E19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266986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2433-12A3-46B0-9706-C6379A5396BA}" type="datetimeFigureOut">
              <a:rPr lang="zh-CN" altLang="en-US" smtClean="0"/>
              <a:t>2016/6/3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7AC92-DEDE-4CA5-8B76-18BB950E19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536633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42433-12A3-46B0-9706-C6379A5396BA}" type="datetimeFigureOut">
              <a:rPr lang="zh-CN" altLang="en-US" smtClean="0"/>
              <a:t>2016/6/3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7AC92-DEDE-4CA5-8B76-18BB950E19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381226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942433-12A3-46B0-9706-C6379A5396BA}" type="datetimeFigureOut">
              <a:rPr lang="zh-CN" altLang="en-US" smtClean="0"/>
              <a:t>2016/6/3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87AC92-DEDE-4CA5-8B76-18BB950E19F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内容占位符 3"/>
          <p:cNvPicPr>
            <a:picLocks noChangeAspect="1"/>
          </p:cNvPicPr>
          <p:nvPr userDrawn="1"/>
        </p:nvPicPr>
        <p:blipFill>
          <a:blip r:embed="rId1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-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6776" y="5567809"/>
            <a:ext cx="1439464" cy="698847"/>
          </a:xfrm>
          <a:prstGeom prst="rect">
            <a:avLst/>
          </a:prstGeom>
          <a:noFill/>
          <a:ln>
            <a:noFill/>
          </a:ln>
          <a:effectLst>
            <a:reflection stA="26000"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67546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ransition spd="slow">
    <p:push dir="u"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gif"/><Relationship Id="rId4" Type="http://schemas.openxmlformats.org/officeDocument/2006/relationships/image" Target="../media/image21.tmp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mp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小创公司如何提升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前端开发效率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 smtClean="0"/>
              <a:t>Cloudinsight</a:t>
            </a:r>
            <a:r>
              <a:rPr lang="en-US" altLang="zh-CN" dirty="0" smtClean="0"/>
              <a:t> </a:t>
            </a:r>
            <a:r>
              <a:rPr lang="zh-CN" altLang="en-US" dirty="0" smtClean="0"/>
              <a:t>前端 </a:t>
            </a:r>
            <a:r>
              <a:rPr lang="en-US" altLang="zh-CN" dirty="0" smtClean="0"/>
              <a:t>DevOps </a:t>
            </a:r>
            <a:r>
              <a:rPr lang="zh-CN" altLang="en-US" dirty="0" smtClean="0"/>
              <a:t>分享</a:t>
            </a:r>
            <a:endParaRPr lang="en-US" altLang="zh-CN" dirty="0" smtClean="0"/>
          </a:p>
          <a:p>
            <a:r>
              <a:rPr lang="en-US" altLang="zh-CN" dirty="0" smtClean="0"/>
              <a:t>2016</a:t>
            </a:r>
            <a:r>
              <a:rPr lang="zh-CN" altLang="en-US" dirty="0" smtClean="0"/>
              <a:t>年</a:t>
            </a:r>
            <a:r>
              <a:rPr lang="en-US" altLang="zh-CN" dirty="0" smtClean="0"/>
              <a:t>5</a:t>
            </a:r>
            <a:r>
              <a:rPr lang="zh-CN" altLang="en-US" dirty="0" smtClean="0"/>
              <a:t>月</a:t>
            </a:r>
            <a:r>
              <a:rPr lang="en-US" altLang="zh-CN" dirty="0" smtClean="0"/>
              <a:t>35</a:t>
            </a:r>
            <a:r>
              <a:rPr lang="zh-CN" altLang="en-US" dirty="0" smtClean="0"/>
              <a:t>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49470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开发中的一些技巧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trike="sngStrike" dirty="0" smtClean="0"/>
              <a:t>最佳实践 </a:t>
            </a:r>
            <a:r>
              <a:rPr lang="zh-CN" altLang="en-US" dirty="0" smtClean="0"/>
              <a:t>     更好的</a:t>
            </a:r>
            <a:r>
              <a:rPr lang="zh-CN" altLang="en-US" dirty="0"/>
              <a:t>选择</a:t>
            </a:r>
          </a:p>
        </p:txBody>
      </p:sp>
    </p:spTree>
    <p:extLst>
      <p:ext uri="{BB962C8B-B14F-4D97-AF65-F5344CB8AC3E}">
        <p14:creationId xmlns:p14="http://schemas.microsoft.com/office/powerpoint/2010/main" val="26050822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 </a:t>
            </a:r>
            <a:r>
              <a:rPr lang="en-US" altLang="zh-CN" dirty="0"/>
              <a:t>ES6 </a:t>
            </a:r>
            <a:r>
              <a:rPr lang="zh-CN" altLang="en-US" dirty="0"/>
              <a:t>书写易于维护的</a:t>
            </a:r>
            <a:r>
              <a:rPr lang="zh-CN" altLang="en-US" dirty="0" smtClean="0"/>
              <a:t>代码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写明天的代码</a:t>
            </a:r>
            <a:endParaRPr lang="en-US" altLang="zh-CN" dirty="0"/>
          </a:p>
          <a:p>
            <a:pPr lvl="1"/>
            <a:r>
              <a:rPr lang="zh-CN" altLang="en-US" dirty="0"/>
              <a:t>抛弃古董浏览器</a:t>
            </a:r>
            <a:endParaRPr lang="en-US" altLang="zh-CN" i="1" dirty="0"/>
          </a:p>
          <a:p>
            <a:pPr lvl="1"/>
            <a:r>
              <a:rPr lang="zh-CN" altLang="en-US" dirty="0"/>
              <a:t>使用垫片技术兼容现代</a:t>
            </a:r>
            <a:r>
              <a:rPr lang="zh-CN" altLang="en-US" dirty="0" smtClean="0"/>
              <a:t>浏览器</a:t>
            </a:r>
            <a:r>
              <a:rPr lang="zh-CN" altLang="en-US" dirty="0" smtClean="0"/>
              <a:t>（</a:t>
            </a:r>
            <a:r>
              <a:rPr lang="en-US" altLang="zh-CN" dirty="0" smtClean="0"/>
              <a:t>Math.</a:t>
            </a:r>
            <a:r>
              <a:rPr lang="en-US" altLang="zh-CN" dirty="0" smtClean="0"/>
              <a:t>log10 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使用 </a:t>
            </a:r>
            <a:r>
              <a:rPr lang="en-US" altLang="zh-CN" dirty="0"/>
              <a:t>JavaScript </a:t>
            </a:r>
            <a:r>
              <a:rPr lang="zh-CN" altLang="en-US" dirty="0"/>
              <a:t>语言转换器</a:t>
            </a:r>
            <a:endParaRPr lang="en-US" altLang="zh-CN" dirty="0"/>
          </a:p>
          <a:p>
            <a:r>
              <a:rPr lang="zh-CN" altLang="en-US" dirty="0" smtClean="0"/>
              <a:t>使用 </a:t>
            </a:r>
            <a:r>
              <a:rPr lang="en-US" altLang="zh-CN" dirty="0" err="1" smtClean="0"/>
              <a:t>ESLint</a:t>
            </a:r>
            <a:r>
              <a:rPr lang="en-US" altLang="zh-CN" dirty="0" smtClean="0"/>
              <a:t> </a:t>
            </a:r>
            <a:r>
              <a:rPr lang="zh-CN" altLang="en-US" dirty="0" smtClean="0"/>
              <a:t>做代码规范检查</a:t>
            </a:r>
            <a:endParaRPr lang="en-US" altLang="zh-CN" dirty="0" smtClean="0"/>
          </a:p>
          <a:p>
            <a:pPr lvl="1"/>
            <a:r>
              <a:rPr lang="zh-CN" altLang="en-US" dirty="0"/>
              <a:t>先解决有还是没有的问题</a:t>
            </a:r>
            <a:endParaRPr lang="en-US" altLang="zh-CN" dirty="0"/>
          </a:p>
          <a:p>
            <a:pPr lvl="1"/>
            <a:r>
              <a:rPr lang="zh-CN" altLang="en-US" dirty="0"/>
              <a:t>在解决合理还是不合理的</a:t>
            </a:r>
            <a:r>
              <a:rPr lang="zh-CN" altLang="en-US" dirty="0" smtClean="0"/>
              <a:t>问题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2050" name="Picture 2" descr="截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4241" y="1368358"/>
            <a:ext cx="5162212" cy="419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4427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 </a:t>
            </a:r>
            <a:r>
              <a:rPr lang="en-US" altLang="zh-CN" dirty="0" smtClean="0"/>
              <a:t>ES6 </a:t>
            </a:r>
            <a:r>
              <a:rPr lang="zh-CN" altLang="en-US" dirty="0" smtClean="0"/>
              <a:t>书写易于维护的代码</a:t>
            </a:r>
            <a:r>
              <a:rPr lang="zh-CN" altLang="en-US" dirty="0"/>
              <a:t>（</a:t>
            </a:r>
            <a:r>
              <a:rPr lang="en-US" altLang="zh-CN" dirty="0" err="1"/>
              <a:t>cont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/>
              <a:t>升级你的 </a:t>
            </a:r>
            <a:r>
              <a:rPr lang="en-US" altLang="zh-CN" dirty="0" smtClean="0"/>
              <a:t>Node.js </a:t>
            </a:r>
            <a:r>
              <a:rPr lang="zh-CN" altLang="en-US" dirty="0" smtClean="0"/>
              <a:t>版本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选择 </a:t>
            </a:r>
            <a:r>
              <a:rPr lang="en-US" altLang="zh-CN" dirty="0" smtClean="0"/>
              <a:t>Node.js LTS </a:t>
            </a:r>
            <a:r>
              <a:rPr lang="zh-CN" altLang="en-US" dirty="0" smtClean="0"/>
              <a:t>版本</a:t>
            </a:r>
            <a:r>
              <a:rPr lang="en-US" altLang="zh-CN" dirty="0" smtClean="0"/>
              <a:t>,</a:t>
            </a:r>
          </a:p>
          <a:p>
            <a:pPr lvl="1"/>
            <a:r>
              <a:rPr lang="en-US" altLang="zh-CN" dirty="0" smtClean="0"/>
              <a:t>Node.js V6.0 </a:t>
            </a:r>
            <a:r>
              <a:rPr lang="zh-CN" altLang="en-US" dirty="0" smtClean="0"/>
              <a:t>对 </a:t>
            </a:r>
            <a:r>
              <a:rPr lang="en-US" altLang="zh-CN" dirty="0" smtClean="0"/>
              <a:t>ES2015 </a:t>
            </a:r>
            <a:r>
              <a:rPr lang="zh-CN" altLang="en-US" dirty="0" smtClean="0"/>
              <a:t>的支持度已经达到了 </a:t>
            </a:r>
            <a:r>
              <a:rPr lang="en-US" altLang="zh-CN" dirty="0" smtClean="0"/>
              <a:t>95 %</a:t>
            </a:r>
          </a:p>
          <a:p>
            <a:pPr lvl="1"/>
            <a:r>
              <a:rPr lang="zh-CN" altLang="en-US" dirty="0" smtClean="0"/>
              <a:t>前端项目和后端项目的界限正在模糊。</a:t>
            </a:r>
            <a:endParaRPr lang="en-US" altLang="zh-CN" dirty="0" smtClean="0"/>
          </a:p>
          <a:p>
            <a:r>
              <a:rPr lang="zh-CN" altLang="en-US" dirty="0" smtClean="0"/>
              <a:t>三大特征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封装、继承、多态</a:t>
            </a:r>
            <a:endParaRPr lang="en-US" altLang="zh-CN" dirty="0" smtClean="0"/>
          </a:p>
          <a:p>
            <a:r>
              <a:rPr lang="zh-CN" altLang="en-US" dirty="0"/>
              <a:t>五大</a:t>
            </a:r>
            <a:r>
              <a:rPr lang="zh-CN" altLang="en-US" dirty="0" smtClean="0"/>
              <a:t>原则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单一职责</a:t>
            </a:r>
            <a:endParaRPr lang="en-US" altLang="zh-CN" dirty="0" smtClean="0"/>
          </a:p>
          <a:p>
            <a:pPr lvl="1"/>
            <a:r>
              <a:rPr lang="zh-CN" altLang="en-US" dirty="0"/>
              <a:t>开放</a:t>
            </a:r>
            <a:r>
              <a:rPr lang="zh-CN" altLang="en-US" dirty="0" smtClean="0"/>
              <a:t>封闭</a:t>
            </a:r>
            <a:endParaRPr lang="en-US" altLang="zh-CN" dirty="0" smtClean="0"/>
          </a:p>
          <a:p>
            <a:pPr lvl="1"/>
            <a:r>
              <a:rPr lang="zh-CN" altLang="en-US" dirty="0"/>
              <a:t>里</a:t>
            </a:r>
            <a:r>
              <a:rPr lang="zh-CN" altLang="en-US" dirty="0" smtClean="0"/>
              <a:t>氏替换</a:t>
            </a:r>
            <a:endParaRPr lang="en-US" altLang="zh-CN" dirty="0" smtClean="0"/>
          </a:p>
          <a:p>
            <a:pPr lvl="1"/>
            <a:r>
              <a:rPr lang="zh-CN" altLang="en-US" dirty="0"/>
              <a:t>依赖</a:t>
            </a:r>
            <a:r>
              <a:rPr lang="zh-CN" altLang="en-US" dirty="0" smtClean="0"/>
              <a:t>倒置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接口隔离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408260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前端组件化</a:t>
            </a:r>
            <a:r>
              <a:rPr lang="zh-CN" altLang="en-US" dirty="0"/>
              <a:t>难题</a:t>
            </a: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566" y="2052568"/>
            <a:ext cx="5932990" cy="372291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854342" y="1867902"/>
            <a:ext cx="65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展示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827818" y="3204208"/>
            <a:ext cx="1153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切换不同的模式</a:t>
            </a:r>
            <a:endParaRPr lang="zh-CN" altLang="en-US" dirty="0"/>
          </a:p>
        </p:txBody>
      </p:sp>
      <p:cxnSp>
        <p:nvCxnSpPr>
          <p:cNvPr id="10" name="直接箭头连接符 9"/>
          <p:cNvCxnSpPr>
            <a:endCxn id="7" idx="1"/>
          </p:cNvCxnSpPr>
          <p:nvPr/>
        </p:nvCxnSpPr>
        <p:spPr>
          <a:xfrm flipV="1">
            <a:off x="7508303" y="2052568"/>
            <a:ext cx="1346039" cy="7368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endCxn id="14" idx="1"/>
          </p:cNvCxnSpPr>
          <p:nvPr/>
        </p:nvCxnSpPr>
        <p:spPr>
          <a:xfrm flipV="1">
            <a:off x="7508303" y="4479792"/>
            <a:ext cx="1390893" cy="8652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7508303" y="3401407"/>
            <a:ext cx="1319515" cy="8150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8899196" y="4295126"/>
            <a:ext cx="1082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编辑器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10487819" y="2373211"/>
            <a:ext cx="14755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Heatmap</a:t>
            </a:r>
            <a:endParaRPr lang="en-US" altLang="zh-CN" dirty="0" smtClean="0"/>
          </a:p>
          <a:p>
            <a:r>
              <a:rPr lang="en-US" altLang="zh-CN" dirty="0" smtClean="0"/>
              <a:t>Pie</a:t>
            </a:r>
          </a:p>
          <a:p>
            <a:r>
              <a:rPr lang="en-US" altLang="zh-CN" dirty="0" smtClean="0"/>
              <a:t>Value</a:t>
            </a:r>
          </a:p>
          <a:p>
            <a:r>
              <a:rPr lang="en-US" altLang="zh-CN" dirty="0" smtClean="0"/>
              <a:t>Table</a:t>
            </a:r>
          </a:p>
          <a:p>
            <a:r>
              <a:rPr lang="en-US" altLang="zh-CN" dirty="0" err="1" smtClean="0"/>
              <a:t>Timeries</a:t>
            </a:r>
            <a:endParaRPr lang="en-US" altLang="zh-CN" dirty="0" smtClean="0"/>
          </a:p>
          <a:p>
            <a:r>
              <a:rPr lang="en-US" altLang="zh-CN" dirty="0" err="1" smtClean="0"/>
              <a:t>TopN</a:t>
            </a:r>
            <a:endParaRPr lang="en-US" altLang="zh-CN" dirty="0" smtClean="0"/>
          </a:p>
          <a:p>
            <a:r>
              <a:rPr lang="en-US" altLang="zh-CN" dirty="0" err="1" smtClean="0"/>
              <a:t>Treemap</a:t>
            </a:r>
            <a:endParaRPr lang="en-US" altLang="zh-CN" dirty="0" smtClean="0"/>
          </a:p>
        </p:txBody>
      </p:sp>
      <p:sp>
        <p:nvSpPr>
          <p:cNvPr id="21" name="左大括号 20"/>
          <p:cNvSpPr/>
          <p:nvPr/>
        </p:nvSpPr>
        <p:spPr>
          <a:xfrm>
            <a:off x="10074507" y="2559322"/>
            <a:ext cx="248856" cy="1758239"/>
          </a:xfrm>
          <a:prstGeom prst="leftBrace">
            <a:avLst>
              <a:gd name="adj1" fmla="val 8333"/>
              <a:gd name="adj2" fmla="val 47696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左大括号 29"/>
          <p:cNvSpPr/>
          <p:nvPr/>
        </p:nvSpPr>
        <p:spPr>
          <a:xfrm flipH="1">
            <a:off x="1855350" y="3033748"/>
            <a:ext cx="359152" cy="1758239"/>
          </a:xfrm>
          <a:prstGeom prst="leftBrace">
            <a:avLst>
              <a:gd name="adj1" fmla="val 8333"/>
              <a:gd name="adj2" fmla="val 47696"/>
            </a:avLst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419126" y="3081871"/>
            <a:ext cx="14573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Button</a:t>
            </a:r>
          </a:p>
          <a:p>
            <a:r>
              <a:rPr lang="en-US" altLang="zh-CN" dirty="0" err="1" smtClean="0"/>
              <a:t>ButtonGroup</a:t>
            </a:r>
            <a:endParaRPr lang="en-US" altLang="zh-CN" dirty="0" smtClean="0"/>
          </a:p>
          <a:p>
            <a:r>
              <a:rPr lang="en-US" altLang="zh-CN" dirty="0" smtClean="0"/>
              <a:t>Header</a:t>
            </a:r>
          </a:p>
          <a:p>
            <a:r>
              <a:rPr lang="en-US" altLang="zh-CN" dirty="0" smtClean="0"/>
              <a:t>Modal</a:t>
            </a:r>
          </a:p>
          <a:p>
            <a:r>
              <a:rPr lang="en-US" altLang="zh-CN" dirty="0"/>
              <a:t>Panel</a:t>
            </a:r>
            <a:endParaRPr lang="en-US" altLang="zh-CN" dirty="0" smtClean="0"/>
          </a:p>
          <a:p>
            <a:r>
              <a:rPr lang="en-US" altLang="zh-CN" dirty="0" err="1" smtClean="0"/>
              <a:t>DropDown</a:t>
            </a:r>
            <a:endParaRPr lang="en-US" altLang="zh-CN" dirty="0" smtClean="0"/>
          </a:p>
        </p:txBody>
      </p:sp>
      <p:sp>
        <p:nvSpPr>
          <p:cNvPr id="33" name="文本框 32"/>
          <p:cNvSpPr txBox="1"/>
          <p:nvPr/>
        </p:nvSpPr>
        <p:spPr>
          <a:xfrm>
            <a:off x="10198935" y="1940339"/>
            <a:ext cx="1154865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业务组件</a:t>
            </a:r>
            <a:endParaRPr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496919" y="2438909"/>
            <a:ext cx="1127734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公共组件</a:t>
            </a:r>
            <a:endParaRPr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5306895" y="6230399"/>
            <a:ext cx="659565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/>
              <a:t>架构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86692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4" grpId="0"/>
      <p:bldP spid="20" grpId="0"/>
      <p:bldP spid="21" grpId="0" animBg="1"/>
      <p:bldP spid="30" grpId="0" animBg="1"/>
      <p:bldP spid="31" grpId="0"/>
      <p:bldP spid="33" grpId="0" animBg="1"/>
      <p:bldP spid="35" grpId="0" animBg="1"/>
      <p:bldP spid="3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69"/>
          <p:cNvSpPr/>
          <p:nvPr/>
        </p:nvSpPr>
        <p:spPr>
          <a:xfrm>
            <a:off x="0" y="-1"/>
            <a:ext cx="12192000" cy="226151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AutoShape 2" descr="https://facebook.github.io/flux/img/flux-simple-f8-diagram-explained-1300w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342900" y="422268"/>
            <a:ext cx="5913120" cy="1599069"/>
            <a:chOff x="342900" y="422268"/>
            <a:chExt cx="5913120" cy="1599069"/>
          </a:xfrm>
        </p:grpSpPr>
        <p:sp>
          <p:nvSpPr>
            <p:cNvPr id="5" name="矩形 4"/>
            <p:cNvSpPr/>
            <p:nvPr/>
          </p:nvSpPr>
          <p:spPr>
            <a:xfrm>
              <a:off x="342900" y="1310640"/>
              <a:ext cx="1242060" cy="71069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action</a:t>
              </a:r>
              <a:endParaRPr lang="zh-CN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1927860" y="1310640"/>
              <a:ext cx="1242060" cy="71069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dispatcher</a:t>
              </a:r>
              <a:endParaRPr lang="zh-CN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3512820" y="1310640"/>
              <a:ext cx="1242060" cy="710697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store</a:t>
              </a:r>
              <a:endParaRPr lang="zh-CN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5013960" y="1310639"/>
              <a:ext cx="1242060" cy="71069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view</a:t>
              </a:r>
              <a:endParaRPr lang="zh-CN" altLang="en-US" dirty="0"/>
            </a:p>
          </p:txBody>
        </p:sp>
        <p:cxnSp>
          <p:nvCxnSpPr>
            <p:cNvPr id="10" name="直接箭头连接符 9"/>
            <p:cNvCxnSpPr>
              <a:stCxn id="5" idx="3"/>
              <a:endCxn id="6" idx="1"/>
            </p:cNvCxnSpPr>
            <p:nvPr/>
          </p:nvCxnSpPr>
          <p:spPr>
            <a:xfrm>
              <a:off x="1584960" y="1665989"/>
              <a:ext cx="3429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>
              <a:stCxn id="6" idx="3"/>
              <a:endCxn id="7" idx="1"/>
            </p:cNvCxnSpPr>
            <p:nvPr/>
          </p:nvCxnSpPr>
          <p:spPr>
            <a:xfrm>
              <a:off x="3169920" y="1665989"/>
              <a:ext cx="3429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箭头连接符 13"/>
            <p:cNvCxnSpPr>
              <a:stCxn id="7" idx="3"/>
              <a:endCxn id="8" idx="1"/>
            </p:cNvCxnSpPr>
            <p:nvPr/>
          </p:nvCxnSpPr>
          <p:spPr>
            <a:xfrm flipV="1">
              <a:off x="4754880" y="1665988"/>
              <a:ext cx="25908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/>
            <p:cNvSpPr/>
            <p:nvPr/>
          </p:nvSpPr>
          <p:spPr>
            <a:xfrm>
              <a:off x="3512820" y="422268"/>
              <a:ext cx="1242060" cy="71069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action</a:t>
              </a:r>
              <a:endParaRPr lang="zh-CN" altLang="en-US" dirty="0"/>
            </a:p>
          </p:txBody>
        </p:sp>
        <p:cxnSp>
          <p:nvCxnSpPr>
            <p:cNvPr id="19" name="肘形连接符 18"/>
            <p:cNvCxnSpPr>
              <a:stCxn id="8" idx="0"/>
              <a:endCxn id="17" idx="3"/>
            </p:cNvCxnSpPr>
            <p:nvPr/>
          </p:nvCxnSpPr>
          <p:spPr>
            <a:xfrm rot="16200000" flipV="1">
              <a:off x="4928424" y="604073"/>
              <a:ext cx="533022" cy="88011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肘形连接符 20"/>
            <p:cNvCxnSpPr>
              <a:stCxn id="17" idx="1"/>
              <a:endCxn id="6" idx="0"/>
            </p:cNvCxnSpPr>
            <p:nvPr/>
          </p:nvCxnSpPr>
          <p:spPr>
            <a:xfrm rot="10800000" flipV="1">
              <a:off x="2548890" y="777616"/>
              <a:ext cx="963930" cy="53302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矩形 30"/>
          <p:cNvSpPr/>
          <p:nvPr/>
        </p:nvSpPr>
        <p:spPr>
          <a:xfrm>
            <a:off x="3232786" y="4744260"/>
            <a:ext cx="1851660" cy="5764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热力图展示模块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3232786" y="3740719"/>
            <a:ext cx="1851660" cy="57643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热力图编辑器</a:t>
            </a:r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891540" y="3740719"/>
            <a:ext cx="1447800" cy="57643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图表编辑器</a:t>
            </a:r>
            <a:endParaRPr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7757160" y="1008904"/>
            <a:ext cx="2988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Flux </a:t>
            </a:r>
            <a:r>
              <a:rPr lang="zh-CN" altLang="en-US" sz="2800" dirty="0" smtClean="0"/>
              <a:t>架构</a:t>
            </a:r>
            <a:endParaRPr lang="zh-CN" altLang="en-US" sz="2800" dirty="0"/>
          </a:p>
        </p:txBody>
      </p:sp>
      <p:sp>
        <p:nvSpPr>
          <p:cNvPr id="45" name="矩形 44"/>
          <p:cNvSpPr/>
          <p:nvPr/>
        </p:nvSpPr>
        <p:spPr>
          <a:xfrm>
            <a:off x="2158365" y="2554358"/>
            <a:ext cx="1516380" cy="7106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Redux Store</a:t>
            </a:r>
            <a:endParaRPr lang="zh-CN" altLang="en-US" dirty="0"/>
          </a:p>
        </p:txBody>
      </p:sp>
      <p:cxnSp>
        <p:nvCxnSpPr>
          <p:cNvPr id="51" name="肘形连接符 50"/>
          <p:cNvCxnSpPr>
            <a:stCxn id="45" idx="2"/>
            <a:endCxn id="33" idx="0"/>
          </p:cNvCxnSpPr>
          <p:nvPr/>
        </p:nvCxnSpPr>
        <p:spPr>
          <a:xfrm rot="5400000">
            <a:off x="2028166" y="2852330"/>
            <a:ext cx="475664" cy="130111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2" name="肘形连接符 51"/>
          <p:cNvCxnSpPr>
            <a:stCxn id="45" idx="2"/>
            <a:endCxn id="32" idx="1"/>
          </p:cNvCxnSpPr>
          <p:nvPr/>
        </p:nvCxnSpPr>
        <p:spPr>
          <a:xfrm rot="16200000" flipH="1">
            <a:off x="2692728" y="3488881"/>
            <a:ext cx="763884" cy="31623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3674745" y="2909707"/>
            <a:ext cx="3158491" cy="1695670"/>
            <a:chOff x="3674745" y="2909707"/>
            <a:chExt cx="3158491" cy="1695670"/>
          </a:xfrm>
        </p:grpSpPr>
        <p:sp>
          <p:nvSpPr>
            <p:cNvPr id="34" name="矩形 33"/>
            <p:cNvSpPr/>
            <p:nvPr/>
          </p:nvSpPr>
          <p:spPr>
            <a:xfrm>
              <a:off x="5385436" y="4028938"/>
              <a:ext cx="1447800" cy="5764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修改条件</a:t>
              </a:r>
              <a:endParaRPr lang="zh-CN" altLang="en-US" dirty="0"/>
            </a:p>
          </p:txBody>
        </p:sp>
        <p:sp>
          <p:nvSpPr>
            <p:cNvPr id="69" name="矩形 68"/>
            <p:cNvSpPr/>
            <p:nvPr/>
          </p:nvSpPr>
          <p:spPr>
            <a:xfrm>
              <a:off x="5385436" y="3249311"/>
              <a:ext cx="1447800" cy="5764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修改指标</a:t>
              </a:r>
              <a:endParaRPr lang="zh-CN" altLang="en-US" dirty="0"/>
            </a:p>
          </p:txBody>
        </p:sp>
        <p:cxnSp>
          <p:nvCxnSpPr>
            <p:cNvPr id="13" name="肘形连接符 12"/>
            <p:cNvCxnSpPr>
              <a:stCxn id="34" idx="3"/>
              <a:endCxn id="45" idx="3"/>
            </p:cNvCxnSpPr>
            <p:nvPr/>
          </p:nvCxnSpPr>
          <p:spPr>
            <a:xfrm flipH="1" flipV="1">
              <a:off x="3674745" y="2909707"/>
              <a:ext cx="3158491" cy="1407451"/>
            </a:xfrm>
            <a:prstGeom prst="bentConnector3">
              <a:avLst>
                <a:gd name="adj1" fmla="val -723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肘形连接符 15"/>
            <p:cNvCxnSpPr>
              <a:stCxn id="69" idx="0"/>
              <a:endCxn id="45" idx="3"/>
            </p:cNvCxnSpPr>
            <p:nvPr/>
          </p:nvCxnSpPr>
          <p:spPr>
            <a:xfrm rot="16200000" flipV="1">
              <a:off x="4722239" y="1862213"/>
              <a:ext cx="339604" cy="2434591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01374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31" grpId="0" animBg="1"/>
      <p:bldP spid="32" grpId="0" animBg="1"/>
      <p:bldP spid="33" grpId="0" animBg="1"/>
      <p:bldP spid="4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 </a:t>
            </a:r>
            <a:r>
              <a:rPr lang="en-US" altLang="zh-CN" dirty="0" err="1" smtClean="0"/>
              <a:t>Webpack</a:t>
            </a:r>
            <a:r>
              <a:rPr lang="en-US" altLang="zh-CN" dirty="0" smtClean="0"/>
              <a:t> </a:t>
            </a:r>
            <a:r>
              <a:rPr lang="zh-CN" altLang="en-US" dirty="0" smtClean="0"/>
              <a:t>打包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2" name="AutoShape 4" descr="https://webpack.github.io/assets/what-is-webpack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6" descr="https://webpack.github.io/assets/what-is-webpack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45"/>
          <a:stretch/>
        </p:blipFill>
        <p:spPr>
          <a:xfrm>
            <a:off x="1762651" y="1690688"/>
            <a:ext cx="2459152" cy="39593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38200" y="6127234"/>
            <a:ext cx="4853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https://github.com/ruanyf/webpack-demos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8" r="26973"/>
          <a:stretch/>
        </p:blipFill>
        <p:spPr>
          <a:xfrm>
            <a:off x="3912463" y="1690688"/>
            <a:ext cx="3636199" cy="39593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40" t="1638" r="316" b="-1638"/>
          <a:stretch/>
        </p:blipFill>
        <p:spPr>
          <a:xfrm>
            <a:off x="7535693" y="1771751"/>
            <a:ext cx="2133600" cy="395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377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 </a:t>
            </a:r>
            <a:r>
              <a:rPr lang="en-US" altLang="zh-CN" dirty="0" err="1" smtClean="0"/>
              <a:t>Webpack</a:t>
            </a:r>
            <a:r>
              <a:rPr lang="en-US" altLang="zh-CN" dirty="0" smtClean="0"/>
              <a:t> </a:t>
            </a:r>
            <a:r>
              <a:rPr lang="zh-CN" altLang="en-US" dirty="0" smtClean="0"/>
              <a:t>实现按</a:t>
            </a:r>
            <a:r>
              <a:rPr lang="zh-CN" altLang="en-US" dirty="0"/>
              <a:t>需</a:t>
            </a:r>
            <a:r>
              <a:rPr lang="zh-CN" altLang="en-US" dirty="0" smtClean="0"/>
              <a:t>加载</a:t>
            </a:r>
            <a:endParaRPr lang="zh-CN" altLang="en-US" dirty="0"/>
          </a:p>
        </p:txBody>
      </p:sp>
      <p:sp>
        <p:nvSpPr>
          <p:cNvPr id="17" name="内容占位符 16"/>
          <p:cNvSpPr txBox="1">
            <a:spLocks noGrp="1"/>
          </p:cNvSpPr>
          <p:nvPr>
            <p:ph idx="1"/>
          </p:nvPr>
        </p:nvSpPr>
        <p:spPr>
          <a:xfrm>
            <a:off x="574571" y="1611493"/>
            <a:ext cx="6216555" cy="4117024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altLang="zh-CN" sz="1800" dirty="0" smtClean="0">
                <a:solidFill>
                  <a:srgbClr val="00B050"/>
                </a:solidFill>
              </a:rPr>
              <a:t>//  </a:t>
            </a:r>
            <a:r>
              <a:rPr lang="zh-CN" altLang="en-US" sz="1800" dirty="0" smtClean="0">
                <a:solidFill>
                  <a:srgbClr val="00B050"/>
                </a:solidFill>
              </a:rPr>
              <a:t>以目录作为上下文</a:t>
            </a:r>
            <a:endParaRPr lang="en-US" altLang="zh-CN" sz="1800" dirty="0" smtClean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altLang="zh-CN" sz="1800" dirty="0" err="1" smtClean="0"/>
              <a:t>const</a:t>
            </a:r>
            <a:r>
              <a:rPr lang="en-US" altLang="zh-CN" sz="1800" dirty="0" smtClean="0"/>
              <a:t> </a:t>
            </a:r>
            <a:r>
              <a:rPr lang="en-US" altLang="zh-CN" sz="1800" dirty="0" err="1"/>
              <a:t>chartTypeContext</a:t>
            </a:r>
            <a:r>
              <a:rPr lang="en-US" altLang="zh-CN" sz="1800" dirty="0"/>
              <a:t> = </a:t>
            </a:r>
            <a:r>
              <a:rPr lang="en-US" altLang="zh-CN" sz="1800" b="1" dirty="0" err="1"/>
              <a:t>require.context</a:t>
            </a:r>
            <a:r>
              <a:rPr lang="en-US" altLang="zh-CN" sz="1800" dirty="0" smtClean="0"/>
              <a:t>('../</a:t>
            </a:r>
            <a:r>
              <a:rPr lang="en-US" altLang="zh-CN" sz="1800" dirty="0" err="1" smtClean="0"/>
              <a:t>chartTypes</a:t>
            </a:r>
            <a:r>
              <a:rPr lang="en-US" altLang="zh-CN" sz="1800" dirty="0" smtClean="0"/>
              <a:t>');</a:t>
            </a:r>
          </a:p>
          <a:p>
            <a:pPr marL="0" indent="0">
              <a:buNone/>
            </a:pPr>
            <a:r>
              <a:rPr lang="en-US" altLang="zh-CN" sz="1800" dirty="0" smtClean="0">
                <a:solidFill>
                  <a:srgbClr val="00B050"/>
                </a:solidFill>
              </a:rPr>
              <a:t>//  </a:t>
            </a:r>
            <a:r>
              <a:rPr lang="zh-CN" altLang="en-US" sz="1800" dirty="0" smtClean="0">
                <a:solidFill>
                  <a:srgbClr val="00B050"/>
                </a:solidFill>
              </a:rPr>
              <a:t>工厂方法</a:t>
            </a:r>
            <a:endParaRPr lang="en-US" altLang="zh-CN" sz="18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altLang="zh-CN" sz="1800" dirty="0" err="1"/>
              <a:t>const</a:t>
            </a:r>
            <a:r>
              <a:rPr lang="en-US" altLang="zh-CN" sz="1800" dirty="0"/>
              <a:t> </a:t>
            </a:r>
            <a:r>
              <a:rPr lang="en-US" altLang="zh-CN" sz="1800" dirty="0" err="1" smtClean="0"/>
              <a:t>chartFactory</a:t>
            </a:r>
            <a:r>
              <a:rPr lang="en-US" altLang="zh-CN" sz="1800" dirty="0" smtClean="0"/>
              <a:t> = type </a:t>
            </a:r>
            <a:r>
              <a:rPr lang="en-US" altLang="zh-CN" sz="1800" dirty="0"/>
              <a:t>=&gt; {</a:t>
            </a:r>
          </a:p>
          <a:p>
            <a:pPr marL="0" indent="0">
              <a:buNone/>
            </a:pPr>
            <a:r>
              <a:rPr lang="en-US" altLang="zh-CN" sz="1800" dirty="0"/>
              <a:t> </a:t>
            </a:r>
            <a:r>
              <a:rPr lang="en-US" altLang="zh-CN" sz="1800" dirty="0" smtClean="0"/>
              <a:t> </a:t>
            </a:r>
            <a:r>
              <a:rPr lang="en-US" altLang="zh-CN" sz="1800" dirty="0" err="1" smtClean="0"/>
              <a:t>chartTypeContext</a:t>
            </a:r>
            <a:r>
              <a:rPr lang="en-US" altLang="zh-CN" sz="1800" dirty="0"/>
              <a:t>(`./${</a:t>
            </a:r>
            <a:r>
              <a:rPr lang="en-US" altLang="zh-CN" sz="1800" dirty="0" smtClean="0"/>
              <a:t>type}`);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 smtClean="0"/>
              <a:t>};</a:t>
            </a:r>
          </a:p>
          <a:p>
            <a:pPr marL="0" indent="0">
              <a:buNone/>
            </a:pPr>
            <a:r>
              <a:rPr lang="en-US" altLang="zh-CN" sz="1800" dirty="0" smtClean="0"/>
              <a:t>// </a:t>
            </a:r>
            <a:r>
              <a:rPr lang="zh-CN" altLang="en-US" sz="1800" dirty="0" smtClean="0"/>
              <a:t>获取对象</a:t>
            </a:r>
            <a:endParaRPr lang="en-US" altLang="zh-CN" sz="1800" dirty="0" smtClean="0"/>
          </a:p>
          <a:p>
            <a:pPr marL="0" indent="0">
              <a:buNone/>
            </a:pPr>
            <a:r>
              <a:rPr lang="en-US" altLang="zh-CN" sz="1800" dirty="0" smtClean="0"/>
              <a:t>return </a:t>
            </a:r>
            <a:r>
              <a:rPr lang="en-US" altLang="zh-CN" sz="1800" dirty="0" err="1"/>
              <a:t>React.createElement</a:t>
            </a:r>
            <a:r>
              <a:rPr lang="en-US" altLang="zh-CN" sz="1800" dirty="0"/>
              <a:t>(factory(type), {</a:t>
            </a:r>
          </a:p>
          <a:p>
            <a:pPr marL="0" indent="0">
              <a:buNone/>
            </a:pPr>
            <a:r>
              <a:rPr lang="en-US" altLang="zh-CN" sz="1800" dirty="0"/>
              <a:t>    queries</a:t>
            </a:r>
            <a:r>
              <a:rPr lang="en-US" altLang="zh-CN" sz="1800" dirty="0" smtClean="0"/>
              <a:t>,</a:t>
            </a:r>
          </a:p>
          <a:p>
            <a:pPr marL="0" indent="0">
              <a:buNone/>
            </a:pPr>
            <a:r>
              <a:rPr lang="en-US" altLang="zh-CN" sz="1800" dirty="0"/>
              <a:t> </a:t>
            </a:r>
            <a:r>
              <a:rPr lang="en-US" altLang="zh-CN" sz="1800" dirty="0" smtClean="0"/>
              <a:t>   </a:t>
            </a:r>
            <a:r>
              <a:rPr lang="en-US" altLang="zh-CN" sz="1800" dirty="0" err="1" smtClean="0"/>
              <a:t>qm</a:t>
            </a:r>
            <a:r>
              <a:rPr lang="en-US" altLang="zh-CN" sz="1800" dirty="0" smtClean="0"/>
              <a:t> </a:t>
            </a:r>
            <a:r>
              <a:rPr lang="en-US" altLang="zh-CN" sz="1800" dirty="0" smtClean="0">
                <a:solidFill>
                  <a:srgbClr val="00B050"/>
                </a:solidFill>
              </a:rPr>
              <a:t>//  </a:t>
            </a:r>
            <a:r>
              <a:rPr lang="zh-CN" altLang="en-US" sz="1800" dirty="0">
                <a:solidFill>
                  <a:srgbClr val="00B050"/>
                </a:solidFill>
              </a:rPr>
              <a:t>注入</a:t>
            </a:r>
            <a:r>
              <a:rPr lang="zh-CN" altLang="en-US" sz="1800" dirty="0" smtClean="0">
                <a:solidFill>
                  <a:srgbClr val="00B050"/>
                </a:solidFill>
              </a:rPr>
              <a:t>属性</a:t>
            </a:r>
            <a:endParaRPr lang="en-US" altLang="zh-CN" sz="1800" dirty="0" smtClean="0"/>
          </a:p>
          <a:p>
            <a:pPr marL="0" indent="0">
              <a:buNone/>
            </a:pPr>
            <a:r>
              <a:rPr lang="en-US" altLang="zh-CN" sz="1800" dirty="0" smtClean="0"/>
              <a:t>});</a:t>
            </a:r>
            <a:endParaRPr lang="zh-CN" altLang="en-US" sz="1800" dirty="0"/>
          </a:p>
        </p:txBody>
      </p:sp>
      <p:grpSp>
        <p:nvGrpSpPr>
          <p:cNvPr id="2" name="组合 1"/>
          <p:cNvGrpSpPr/>
          <p:nvPr/>
        </p:nvGrpSpPr>
        <p:grpSpPr>
          <a:xfrm>
            <a:off x="7212388" y="1690688"/>
            <a:ext cx="2442949" cy="2278006"/>
            <a:chOff x="7212388" y="1690688"/>
            <a:chExt cx="2442949" cy="2278006"/>
          </a:xfrm>
        </p:grpSpPr>
        <p:sp>
          <p:nvSpPr>
            <p:cNvPr id="20" name="矩形 19"/>
            <p:cNvSpPr/>
            <p:nvPr/>
          </p:nvSpPr>
          <p:spPr>
            <a:xfrm>
              <a:off x="7212388" y="1690688"/>
              <a:ext cx="2442949" cy="227800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zh-CN" altLang="en-US" dirty="0" smtClean="0"/>
                <a:t>图表编辑器</a:t>
              </a:r>
              <a:endParaRPr lang="en-US" altLang="zh-CN" dirty="0" smtClean="0"/>
            </a:p>
            <a:p>
              <a:pPr algn="ctr"/>
              <a:r>
                <a:rPr lang="en-US" altLang="zh-CN" dirty="0" smtClean="0"/>
                <a:t>type: String</a:t>
              </a:r>
              <a:endParaRPr lang="zh-CN" altLang="en-US" dirty="0"/>
            </a:p>
          </p:txBody>
        </p:sp>
        <p:sp>
          <p:nvSpPr>
            <p:cNvPr id="25" name="剪去对角的矩形 24"/>
            <p:cNvSpPr/>
            <p:nvPr/>
          </p:nvSpPr>
          <p:spPr>
            <a:xfrm>
              <a:off x="7651702" y="2558289"/>
              <a:ext cx="1624084" cy="469116"/>
            </a:xfrm>
            <a:prstGeom prst="snip2Diag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rgbClr val="00B050"/>
                  </a:solidFill>
                </a:rPr>
                <a:t>图</a:t>
              </a:r>
              <a:endParaRPr lang="zh-CN" altLang="en-US" dirty="0">
                <a:solidFill>
                  <a:srgbClr val="00B050"/>
                </a:solidFill>
              </a:endParaRPr>
            </a:p>
          </p:txBody>
        </p:sp>
        <p:sp>
          <p:nvSpPr>
            <p:cNvPr id="26" name="同侧圆角矩形 25"/>
            <p:cNvSpPr/>
            <p:nvPr/>
          </p:nvSpPr>
          <p:spPr>
            <a:xfrm>
              <a:off x="7621820" y="3274406"/>
              <a:ext cx="1624084" cy="469116"/>
            </a:xfrm>
            <a:prstGeom prst="round2Same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rgbClr val="00B050"/>
                  </a:solidFill>
                </a:rPr>
                <a:t>编辑器</a:t>
              </a:r>
              <a:endParaRPr lang="zh-CN" altLang="en-US" dirty="0">
                <a:solidFill>
                  <a:srgbClr val="00B050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5012055" y="4164459"/>
            <a:ext cx="2167890" cy="5764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数据查询工具类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7635300" y="668368"/>
            <a:ext cx="4147267" cy="4919562"/>
            <a:chOff x="7635300" y="668368"/>
            <a:chExt cx="4147267" cy="4919562"/>
          </a:xfrm>
        </p:grpSpPr>
        <p:sp>
          <p:nvSpPr>
            <p:cNvPr id="19" name="同侧圆角矩形 18"/>
            <p:cNvSpPr/>
            <p:nvPr/>
          </p:nvSpPr>
          <p:spPr>
            <a:xfrm>
              <a:off x="8206658" y="4259856"/>
              <a:ext cx="1819843" cy="576439"/>
            </a:xfrm>
            <a:prstGeom prst="round2Same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热力图编辑器</a:t>
              </a:r>
              <a:endParaRPr lang="zh-CN" altLang="en-US" dirty="0"/>
            </a:p>
          </p:txBody>
        </p:sp>
        <p:sp>
          <p:nvSpPr>
            <p:cNvPr id="21" name="同侧圆角矩形 20"/>
            <p:cNvSpPr/>
            <p:nvPr/>
          </p:nvSpPr>
          <p:spPr>
            <a:xfrm>
              <a:off x="7635300" y="5011491"/>
              <a:ext cx="1851660" cy="576439"/>
            </a:xfrm>
            <a:prstGeom prst="round2Same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时序图编辑器</a:t>
              </a:r>
              <a:endParaRPr lang="zh-CN" altLang="en-US" dirty="0"/>
            </a:p>
          </p:txBody>
        </p:sp>
        <p:sp>
          <p:nvSpPr>
            <p:cNvPr id="22" name="剪去对角的矩形 21"/>
            <p:cNvSpPr/>
            <p:nvPr/>
          </p:nvSpPr>
          <p:spPr>
            <a:xfrm>
              <a:off x="9655337" y="668368"/>
              <a:ext cx="1819843" cy="576439"/>
            </a:xfrm>
            <a:prstGeom prst="snip2Diag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热力图</a:t>
              </a:r>
              <a:endParaRPr lang="zh-CN" altLang="en-US" dirty="0"/>
            </a:p>
          </p:txBody>
        </p:sp>
        <p:sp>
          <p:nvSpPr>
            <p:cNvPr id="23" name="剪去对角的矩形 22"/>
            <p:cNvSpPr/>
            <p:nvPr/>
          </p:nvSpPr>
          <p:spPr>
            <a:xfrm>
              <a:off x="9930907" y="1475533"/>
              <a:ext cx="1851660" cy="576439"/>
            </a:xfrm>
            <a:prstGeom prst="snip2Diag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时序图</a:t>
              </a:r>
              <a:endParaRPr lang="zh-CN" altLang="en-US" dirty="0"/>
            </a:p>
          </p:txBody>
        </p:sp>
        <p:sp>
          <p:nvSpPr>
            <p:cNvPr id="29" name="矩形 28"/>
            <p:cNvSpPr/>
            <p:nvPr/>
          </p:nvSpPr>
          <p:spPr>
            <a:xfrm>
              <a:off x="11086531" y="1883694"/>
              <a:ext cx="621030" cy="11023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10776016" y="1059130"/>
              <a:ext cx="621030" cy="11023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98195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allAtOnce" animBg="1"/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持续集成和持续部署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“懒”出效率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761353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 </a:t>
            </a:r>
            <a:r>
              <a:rPr lang="en-US" altLang="zh-CN" dirty="0" smtClean="0"/>
              <a:t>GIT </a:t>
            </a:r>
            <a:r>
              <a:rPr lang="zh-CN" altLang="en-US" dirty="0" smtClean="0"/>
              <a:t>管理源代码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打不死的小强</a:t>
            </a:r>
            <a:r>
              <a:rPr lang="en-US" altLang="zh-CN" dirty="0" smtClean="0"/>
              <a:t>, </a:t>
            </a:r>
            <a:r>
              <a:rPr lang="zh-CN" altLang="en-US" dirty="0" smtClean="0"/>
              <a:t>删不掉的代码</a:t>
            </a:r>
            <a:endParaRPr lang="en-US" altLang="zh-CN" dirty="0" smtClean="0"/>
          </a:p>
          <a:p>
            <a:r>
              <a:rPr lang="zh-CN" altLang="en-US" dirty="0" smtClean="0"/>
              <a:t>用好分支管理</a:t>
            </a:r>
            <a:endParaRPr lang="en-US" altLang="zh-CN" dirty="0" smtClean="0"/>
          </a:p>
          <a:p>
            <a:r>
              <a:rPr lang="zh-CN" altLang="en-US" dirty="0"/>
              <a:t>开源</a:t>
            </a:r>
            <a:r>
              <a:rPr lang="zh-CN" altLang="en-US" dirty="0" smtClean="0"/>
              <a:t>的心态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@</a:t>
            </a:r>
            <a:r>
              <a:rPr lang="en-US" altLang="zh-CN" dirty="0" err="1" smtClean="0"/>
              <a:t>cloudinsight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833707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优化环境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22112">
            <a:off x="6723532" y="2052552"/>
            <a:ext cx="4988601" cy="374145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AutoShape 2" descr="https://wx.qq.com/cgi-bin/mmwebwx-bin/webwxgetmsgimg?&amp;MsgID=3857147415251015979&amp;skey=%40crypt_ac136927_36a541c862f3710e38e2f931dedc186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798" y="503421"/>
            <a:ext cx="3770087" cy="502678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1204">
            <a:off x="541202" y="1759000"/>
            <a:ext cx="3403141" cy="453752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0536824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关于我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王龑</a:t>
            </a:r>
            <a:endParaRPr lang="en-US" altLang="zh-CN" dirty="0" smtClean="0"/>
          </a:p>
          <a:p>
            <a:r>
              <a:rPr lang="en-US" altLang="zh-CN" dirty="0" err="1" smtClean="0"/>
              <a:t>OneAPM</a:t>
            </a:r>
            <a:endParaRPr lang="en-US" altLang="zh-CN" dirty="0" smtClean="0"/>
          </a:p>
          <a:p>
            <a:r>
              <a:rPr lang="zh-CN" altLang="en-US" baseline="0" dirty="0" smtClean="0"/>
              <a:t>前端工程师</a:t>
            </a:r>
            <a:endParaRPr lang="en-US" altLang="zh-CN" baseline="0" dirty="0" smtClean="0"/>
          </a:p>
          <a:p>
            <a:r>
              <a:rPr lang="en-US" altLang="zh-CN" baseline="0" dirty="0" smtClean="0"/>
              <a:t>@</a:t>
            </a:r>
            <a:r>
              <a:rPr lang="en-US" altLang="zh-CN" baseline="0" dirty="0" err="1" smtClean="0"/>
              <a:t>wyvernnot</a:t>
            </a:r>
            <a:endParaRPr lang="en-US" altLang="zh-CN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1917459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保持开发环境和线上环境等价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使用 </a:t>
            </a:r>
            <a:r>
              <a:rPr lang="en-US" altLang="zh-CN" b="1" dirty="0" err="1" smtClean="0"/>
              <a:t>package.json</a:t>
            </a:r>
            <a:r>
              <a:rPr lang="en-US" altLang="zh-CN" dirty="0"/>
              <a:t> </a:t>
            </a:r>
            <a:r>
              <a:rPr lang="zh-CN" altLang="en-US" dirty="0" smtClean="0"/>
              <a:t>显示地声明依赖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Windows / Mac  / Ubuntu</a:t>
            </a:r>
          </a:p>
          <a:p>
            <a:r>
              <a:rPr lang="zh-CN" altLang="en-US" dirty="0" smtClean="0"/>
              <a:t>在 </a:t>
            </a:r>
            <a:r>
              <a:rPr lang="en-US" altLang="zh-CN" b="1" dirty="0" err="1" smtClean="0"/>
              <a:t>package.json</a:t>
            </a:r>
            <a:r>
              <a:rPr lang="en-US" altLang="zh-CN" dirty="0" smtClean="0"/>
              <a:t> </a:t>
            </a:r>
            <a:r>
              <a:rPr lang="zh-CN" altLang="en-US" dirty="0" smtClean="0"/>
              <a:t>里使用不同的版本策略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稳定版 </a:t>
            </a:r>
            <a:r>
              <a:rPr lang="en-US" altLang="zh-CN" dirty="0" smtClean="0"/>
              <a:t>jQuery</a:t>
            </a:r>
          </a:p>
          <a:p>
            <a:pPr lvl="1"/>
            <a:r>
              <a:rPr lang="zh-CN" altLang="en-US" dirty="0" smtClean="0"/>
              <a:t>最新版 </a:t>
            </a:r>
            <a:r>
              <a:rPr lang="en-US" altLang="zh-CN" dirty="0" smtClean="0"/>
              <a:t>React</a:t>
            </a:r>
          </a:p>
          <a:p>
            <a:pPr lvl="1"/>
            <a:r>
              <a:rPr lang="zh-CN" altLang="en-US" dirty="0" smtClean="0"/>
              <a:t>固定板</a:t>
            </a:r>
            <a:r>
              <a:rPr lang="en-US" altLang="zh-CN" dirty="0"/>
              <a:t> </a:t>
            </a:r>
            <a:r>
              <a:rPr lang="en-US" altLang="zh-CN" dirty="0" smtClean="0"/>
              <a:t>react-</a:t>
            </a:r>
            <a:r>
              <a:rPr lang="en-US" altLang="zh-CN" dirty="0" err="1" smtClean="0"/>
              <a:t>xxxx</a:t>
            </a:r>
            <a:r>
              <a:rPr lang="en-US" altLang="zh-CN" dirty="0" smtClean="0"/>
              <a:t>-module</a:t>
            </a:r>
          </a:p>
        </p:txBody>
      </p:sp>
    </p:spTree>
    <p:extLst>
      <p:ext uri="{BB962C8B-B14F-4D97-AF65-F5344CB8AC3E}">
        <p14:creationId xmlns:p14="http://schemas.microsoft.com/office/powerpoint/2010/main" val="15499001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ttps://node-os.com/images/nodejs.pn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006" y="0"/>
            <a:ext cx="2363714" cy="236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测试技术的演进</a:t>
            </a:r>
            <a:endParaRPr lang="zh-CN" altLang="en-US" dirty="0"/>
          </a:p>
        </p:txBody>
      </p:sp>
      <p:sp>
        <p:nvSpPr>
          <p:cNvPr id="12" name="内容占位符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第一</a:t>
            </a:r>
            <a:r>
              <a:rPr lang="zh-CN" altLang="en-US" dirty="0" smtClean="0"/>
              <a:t>阶段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测试人员需要自己安装各种模块，独立把项目跑起来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缺点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对测试人员的技术要求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测试的并不是线上的版本</a:t>
            </a:r>
            <a:endParaRPr lang="en-US" altLang="zh-CN" dirty="0"/>
          </a:p>
          <a:p>
            <a:pPr lvl="1"/>
            <a:endParaRPr lang="en-US" altLang="zh-CN" dirty="0" smtClean="0"/>
          </a:p>
        </p:txBody>
      </p:sp>
      <p:pic>
        <p:nvPicPr>
          <p:cNvPr id="4098" name="Picture 2" descr="fail robot hello door oops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876" y="3119236"/>
            <a:ext cx="4312179" cy="305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43894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https://secure.gravatar.com/avatar/26da7b36ff8bb5db4211400358dc7c4e.jpg?s=512&amp;r=g&amp;d=mm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856" y="-1244407"/>
            <a:ext cx="10312124" cy="1031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gwos.com/wp-content/uploads/2015/05/icon-hc-containers.png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085" y="2756912"/>
            <a:ext cx="1175704" cy="117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第二阶段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创建 </a:t>
            </a:r>
            <a:r>
              <a:rPr lang="en-US" altLang="zh-CN" dirty="0" smtClean="0"/>
              <a:t>Docker </a:t>
            </a:r>
            <a:r>
              <a:rPr lang="zh-CN" altLang="en-US" dirty="0" smtClean="0"/>
              <a:t>镜像</a:t>
            </a:r>
            <a:endParaRPr lang="zh-CN" altLang="en-US" dirty="0"/>
          </a:p>
        </p:txBody>
      </p:sp>
      <p:pic>
        <p:nvPicPr>
          <p:cNvPr id="11" name="Picture 4" descr="http://gwos.com/wp-content/uploads/2015/05/icon-hc-containers.png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361" y="2756912"/>
            <a:ext cx="1175704" cy="117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://gwos.com/wp-content/uploads/2015/05/icon-hc-containers.png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673" y="3809429"/>
            <a:ext cx="1175704" cy="117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gwos.com/wp-content/uploads/2015/05/icon-hc-containers.pn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018" y="2486769"/>
            <a:ext cx="1175704" cy="117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gwos.com/wp-content/uploads/2015/05/icon-hc-containers.png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199" y="3817684"/>
            <a:ext cx="1175704" cy="117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gwos.com/wp-content/uploads/2015/05/icon-hc-container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368" y="2735952"/>
            <a:ext cx="1175704" cy="117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ttp://gwos.com/wp-content/uploads/2015/05/icon-hc-containers.png"/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291" y="3806254"/>
            <a:ext cx="1175704" cy="117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s://node-os.com/images/nodej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332" y="2486769"/>
            <a:ext cx="906780" cy="906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git-scm.com/images/logo@2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20" y="3303230"/>
            <a:ext cx="2095500" cy="87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http://gwos.com/wp-content/uploads/2015/05/icon-hc-containers.png"/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0706" y="3806254"/>
            <a:ext cx="1175704" cy="117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s://raw.githubusercontent.com/coreos/etcd/master/logos/etcd-horizontal-colo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484" y="3938780"/>
            <a:ext cx="1834192" cy="65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肘形连接符 21"/>
          <p:cNvCxnSpPr>
            <a:stCxn id="12" idx="0"/>
            <a:endCxn id="16" idx="0"/>
          </p:cNvCxnSpPr>
          <p:nvPr/>
        </p:nvCxnSpPr>
        <p:spPr>
          <a:xfrm rot="16200000" flipH="1" flipV="1">
            <a:off x="7786953" y="1550035"/>
            <a:ext cx="249183" cy="2122650"/>
          </a:xfrm>
          <a:prstGeom prst="bentConnector3">
            <a:avLst>
              <a:gd name="adj1" fmla="val -9174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7236042" y="1875284"/>
            <a:ext cx="1311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4.</a:t>
            </a:r>
            <a:r>
              <a:rPr lang="zh-CN" altLang="en-US" dirty="0" smtClean="0"/>
              <a:t>反向代理</a:t>
            </a:r>
            <a:endParaRPr lang="zh-CN" altLang="en-US" dirty="0"/>
          </a:p>
        </p:txBody>
      </p:sp>
      <p:cxnSp>
        <p:nvCxnSpPr>
          <p:cNvPr id="32" name="肘形连接符 31"/>
          <p:cNvCxnSpPr>
            <a:stCxn id="12" idx="1"/>
            <a:endCxn id="20" idx="1"/>
          </p:cNvCxnSpPr>
          <p:nvPr/>
        </p:nvCxnSpPr>
        <p:spPr>
          <a:xfrm rot="10800000" flipH="1" flipV="1">
            <a:off x="8385018" y="3074620"/>
            <a:ext cx="25688" cy="1319485"/>
          </a:xfrm>
          <a:prstGeom prst="bentConnector3">
            <a:avLst>
              <a:gd name="adj1" fmla="val -8899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7752218" y="3606799"/>
            <a:ext cx="1547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3.</a:t>
            </a:r>
            <a:r>
              <a:rPr lang="zh-CN" altLang="en-US" dirty="0" smtClean="0"/>
              <a:t>服务查询</a:t>
            </a:r>
            <a:endParaRPr lang="zh-CN" altLang="en-US" dirty="0"/>
          </a:p>
        </p:txBody>
      </p:sp>
      <p:cxnSp>
        <p:nvCxnSpPr>
          <p:cNvPr id="39" name="肘形连接符 38"/>
          <p:cNvCxnSpPr>
            <a:endCxn id="20" idx="2"/>
          </p:cNvCxnSpPr>
          <p:nvPr/>
        </p:nvCxnSpPr>
        <p:spPr>
          <a:xfrm>
            <a:off x="7297262" y="3293960"/>
            <a:ext cx="1701296" cy="1687998"/>
          </a:xfrm>
          <a:prstGeom prst="bentConnector4">
            <a:avLst>
              <a:gd name="adj1" fmla="val 32723"/>
              <a:gd name="adj2" fmla="val 11354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7708187" y="5283638"/>
            <a:ext cx="140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服务注册</a:t>
            </a:r>
            <a:endParaRPr lang="zh-CN" altLang="en-US" dirty="0"/>
          </a:p>
        </p:txBody>
      </p:sp>
      <p:cxnSp>
        <p:nvCxnSpPr>
          <p:cNvPr id="40" name="直接箭头连接符 39"/>
          <p:cNvCxnSpPr>
            <a:stCxn id="6150" idx="3"/>
          </p:cNvCxnSpPr>
          <p:nvPr/>
        </p:nvCxnSpPr>
        <p:spPr>
          <a:xfrm>
            <a:off x="2529820" y="3741380"/>
            <a:ext cx="14630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2544659" y="3283001"/>
            <a:ext cx="1366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触发构建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77025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1" grpId="0"/>
      <p:bldP spid="35" grpId="0"/>
      <p:bldP spid="4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secure.gravatar.com/avatar/26da7b36ff8bb5db4211400358dc7c4e.jpg?s=512&amp;r=g&amp;d=m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1825625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缺点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对于纯前端项目来说太复杂</a:t>
            </a:r>
            <a:endParaRPr lang="en-US" altLang="zh-CN" dirty="0" smtClean="0"/>
          </a:p>
          <a:p>
            <a:pPr lvl="0"/>
            <a:r>
              <a:rPr lang="zh-CN" altLang="en-US" dirty="0" smtClean="0"/>
              <a:t>速度非常慢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Docker Hub	</a:t>
            </a:r>
          </a:p>
          <a:p>
            <a:pPr lvl="1"/>
            <a:r>
              <a:rPr lang="en-US" altLang="zh-CN" dirty="0" smtClean="0"/>
              <a:t>NPM</a:t>
            </a: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由于</a:t>
            </a:r>
            <a:r>
              <a:rPr lang="zh-CN" altLang="en-US" dirty="0"/>
              <a:t>国内网络的</a:t>
            </a:r>
            <a:r>
              <a:rPr lang="zh-CN" altLang="en-US" dirty="0" smtClean="0"/>
              <a:t>限制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不</a:t>
            </a:r>
            <a:r>
              <a:rPr lang="zh-CN" altLang="en-US" dirty="0"/>
              <a:t>建议纯前端项目使用 </a:t>
            </a:r>
            <a:r>
              <a:rPr lang="en-US" altLang="zh-CN" dirty="0" smtClean="0"/>
              <a:t>Docker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974346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屏幕剪辑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1"/>
          <a:stretch/>
        </p:blipFill>
        <p:spPr>
          <a:xfrm>
            <a:off x="4748129" y="2988860"/>
            <a:ext cx="7443871" cy="3807725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第三阶段 </a:t>
            </a:r>
            <a:r>
              <a:rPr lang="en-US" altLang="zh-CN" dirty="0" smtClean="0"/>
              <a:t>– </a:t>
            </a:r>
            <a:r>
              <a:rPr lang="zh-CN" altLang="en-US" dirty="0" smtClean="0"/>
              <a:t>交付到 </a:t>
            </a:r>
            <a:r>
              <a:rPr lang="en-US" altLang="zh-CN" dirty="0" smtClean="0"/>
              <a:t>CDN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方便而且便宜</a:t>
            </a:r>
            <a:endParaRPr lang="en-US" altLang="zh-CN" dirty="0" smtClean="0"/>
          </a:p>
          <a:p>
            <a:r>
              <a:rPr lang="zh-CN" altLang="en-US" dirty="0" smtClean="0"/>
              <a:t>持续的交付</a:t>
            </a:r>
            <a:endParaRPr lang="en-US" altLang="zh-CN" dirty="0" smtClean="0"/>
          </a:p>
          <a:p>
            <a:r>
              <a:rPr lang="zh-CN" altLang="en-US" dirty="0" smtClean="0"/>
              <a:t>随时部署</a:t>
            </a:r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125" y="2170430"/>
            <a:ext cx="6595682" cy="3661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923" y="1488404"/>
            <a:ext cx="4058002" cy="346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3741907" y="4414753"/>
            <a:ext cx="960827" cy="3971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146" name="Picture 2" descr="button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403156"/>
            <a:ext cx="4572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5797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使用 </a:t>
            </a:r>
            <a:r>
              <a:rPr lang="en-US" altLang="zh-CN" dirty="0" smtClean="0"/>
              <a:t>Hash </a:t>
            </a:r>
            <a:r>
              <a:rPr lang="zh-CN" altLang="en-US" dirty="0" smtClean="0"/>
              <a:t>规避 </a:t>
            </a:r>
            <a:r>
              <a:rPr lang="en-US" altLang="zh-CN" dirty="0" smtClean="0"/>
              <a:t>CDN </a:t>
            </a:r>
            <a:r>
              <a:rPr lang="zh-CN" altLang="en-US" dirty="0" smtClean="0"/>
              <a:t>的缓存问题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源文件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app.js</a:t>
            </a:r>
          </a:p>
          <a:p>
            <a:r>
              <a:rPr lang="en-US" altLang="zh-CN" dirty="0" smtClean="0"/>
              <a:t>MD5</a:t>
            </a:r>
          </a:p>
          <a:p>
            <a:pPr lvl="1"/>
            <a:r>
              <a:rPr lang="en-US" altLang="zh-CN" dirty="0" smtClean="0"/>
              <a:t>app-1w4j5ut9.js</a:t>
            </a:r>
          </a:p>
          <a:p>
            <a:r>
              <a:rPr lang="en-US" altLang="zh-CN" dirty="0" smtClean="0"/>
              <a:t>Commit</a:t>
            </a:r>
          </a:p>
          <a:p>
            <a:pPr lvl="1"/>
            <a:r>
              <a:rPr lang="en-US" altLang="zh-CN" dirty="0" smtClean="0"/>
              <a:t>app-fe34ftr0.js</a:t>
            </a:r>
          </a:p>
          <a:p>
            <a:r>
              <a:rPr lang="en-US" altLang="zh-CN" dirty="0" err="1" smtClean="0"/>
              <a:t>Webpack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app-i2fedisu.js</a:t>
            </a:r>
          </a:p>
          <a:p>
            <a:r>
              <a:rPr lang="en-US" altLang="zh-CN" dirty="0" smtClean="0"/>
              <a:t>Tag</a:t>
            </a:r>
          </a:p>
          <a:p>
            <a:pPr lvl="1"/>
            <a:r>
              <a:rPr lang="en-US" altLang="zh-CN" dirty="0" smtClean="0"/>
              <a:t>app-v5.2.1-hoxfix-1.js`</a:t>
            </a:r>
          </a:p>
        </p:txBody>
      </p:sp>
    </p:spTree>
    <p:extLst>
      <p:ext uri="{BB962C8B-B14F-4D97-AF65-F5344CB8AC3E}">
        <p14:creationId xmlns:p14="http://schemas.microsoft.com/office/powerpoint/2010/main" val="26224587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 </a:t>
            </a:r>
            <a:r>
              <a:rPr lang="en-US" altLang="zh-CN" dirty="0" smtClean="0"/>
              <a:t>Jenkins </a:t>
            </a:r>
            <a:r>
              <a:rPr lang="zh-CN" altLang="en-US" dirty="0" smtClean="0"/>
              <a:t>使流程自动化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zh-CN" altLang="en-US" dirty="0" smtClean="0"/>
              <a:t>安装</a:t>
            </a:r>
            <a:r>
              <a:rPr lang="en-US" altLang="zh-CN" dirty="0" smtClean="0"/>
              <a:t>/</a:t>
            </a:r>
            <a:r>
              <a:rPr lang="zh-CN" altLang="en-US" dirty="0" smtClean="0"/>
              <a:t>更新 </a:t>
            </a:r>
            <a:r>
              <a:rPr lang="zh-CN" altLang="en-US" dirty="0" smtClean="0"/>
              <a:t>环境依赖</a:t>
            </a:r>
            <a:endParaRPr lang="en-US" altLang="zh-CN" dirty="0" smtClean="0"/>
          </a:p>
          <a:p>
            <a:r>
              <a:rPr lang="zh-CN" altLang="en-US" dirty="0" smtClean="0"/>
              <a:t>代码静态检查（规范、重复）</a:t>
            </a:r>
            <a:endParaRPr lang="en-US" altLang="zh-CN" dirty="0" smtClean="0"/>
          </a:p>
          <a:p>
            <a:r>
              <a:rPr lang="zh-CN" altLang="en-US" dirty="0" smtClean="0"/>
              <a:t>安全漏洞检查</a:t>
            </a:r>
            <a:endParaRPr lang="en-US" altLang="zh-CN" dirty="0" smtClean="0"/>
          </a:p>
          <a:p>
            <a:r>
              <a:rPr lang="zh-CN" altLang="en-US" dirty="0" smtClean="0"/>
              <a:t>单元测试</a:t>
            </a:r>
            <a:endParaRPr lang="en-US" altLang="zh-CN" dirty="0" smtClean="0"/>
          </a:p>
          <a:p>
            <a:r>
              <a:rPr lang="zh-CN" altLang="en-US" dirty="0" smtClean="0"/>
              <a:t>编译打包</a:t>
            </a:r>
            <a:endParaRPr lang="en-US" altLang="zh-CN" dirty="0" smtClean="0"/>
          </a:p>
          <a:p>
            <a:r>
              <a:rPr lang="zh-CN" altLang="en-US" dirty="0" smtClean="0"/>
              <a:t>收集构建结果</a:t>
            </a:r>
            <a:endParaRPr lang="en-US" altLang="zh-CN" dirty="0" smtClean="0"/>
          </a:p>
          <a:p>
            <a:r>
              <a:rPr lang="zh-CN" altLang="en-US" dirty="0" smtClean="0"/>
              <a:t>生成报表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/>
              <a:t>线上</a:t>
            </a:r>
            <a:r>
              <a:rPr lang="zh-CN" altLang="en-US" dirty="0" smtClean="0"/>
              <a:t>部署</a:t>
            </a:r>
            <a:endParaRPr lang="en-US" altLang="zh-CN" dirty="0" smtClean="0"/>
          </a:p>
          <a:p>
            <a:r>
              <a:rPr lang="en-US" altLang="zh-CN" dirty="0" err="1" smtClean="0"/>
              <a:t>PhantomJS</a:t>
            </a:r>
            <a:r>
              <a:rPr lang="en-US" altLang="zh-CN" dirty="0" smtClean="0"/>
              <a:t> </a:t>
            </a:r>
            <a:r>
              <a:rPr lang="zh-CN" altLang="en-US" dirty="0" smtClean="0"/>
              <a:t>截</a:t>
            </a:r>
            <a:r>
              <a:rPr lang="zh-CN" altLang="en-US" dirty="0"/>
              <a:t>图</a:t>
            </a:r>
            <a:endParaRPr lang="en-US" altLang="zh-CN" dirty="0" smtClean="0"/>
          </a:p>
          <a:p>
            <a:r>
              <a:rPr lang="zh-CN" altLang="en-US" dirty="0" smtClean="0"/>
              <a:t>浏览器的自动化测试</a:t>
            </a:r>
            <a:endParaRPr lang="en-US" altLang="zh-CN" dirty="0" smtClean="0"/>
          </a:p>
          <a:p>
            <a:r>
              <a:rPr lang="zh-CN" altLang="en-US" dirty="0" smtClean="0"/>
              <a:t>邮件</a:t>
            </a:r>
            <a:r>
              <a:rPr lang="zh-CN" altLang="en-US" dirty="0" smtClean="0"/>
              <a:t>通知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1439467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保障 </a:t>
            </a:r>
            <a:r>
              <a:rPr lang="en-US" altLang="zh-CN" dirty="0" smtClean="0"/>
              <a:t>DevOps </a:t>
            </a:r>
            <a:r>
              <a:rPr lang="zh-CN" altLang="en-US" dirty="0" smtClean="0"/>
              <a:t>的安全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服务器启用 </a:t>
            </a:r>
            <a:r>
              <a:rPr lang="en-US" altLang="zh-CN" dirty="0" smtClean="0"/>
              <a:t>HTTPS</a:t>
            </a:r>
          </a:p>
          <a:p>
            <a:r>
              <a:rPr lang="zh-CN" altLang="en-US" dirty="0" smtClean="0"/>
              <a:t>开发环境尽量使用 </a:t>
            </a:r>
            <a:r>
              <a:rPr lang="en-US" altLang="zh-CN" dirty="0" smtClean="0"/>
              <a:t>SSH </a:t>
            </a:r>
            <a:r>
              <a:rPr lang="zh-CN" altLang="en-US" dirty="0" smtClean="0"/>
              <a:t>证书</a:t>
            </a:r>
            <a:r>
              <a:rPr lang="en-US" altLang="zh-CN" dirty="0" smtClean="0"/>
              <a:t>, </a:t>
            </a:r>
            <a:r>
              <a:rPr lang="zh-CN" altLang="en-US" dirty="0" smtClean="0"/>
              <a:t>并开启密码保护</a:t>
            </a:r>
            <a:endParaRPr lang="en-US" altLang="zh-CN" dirty="0" smtClean="0"/>
          </a:p>
          <a:p>
            <a:r>
              <a:rPr lang="zh-CN" altLang="en-US" dirty="0" smtClean="0"/>
              <a:t>做好监控和安全防护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311896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infoq.com/resource/articles/Continuous-Delivery-Maturity-Model/en/resources/fig1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0" y="142773"/>
            <a:ext cx="9814560" cy="6715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5410200" y="1005840"/>
            <a:ext cx="1524000" cy="10439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254240" y="3276600"/>
            <a:ext cx="1524000" cy="10439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566160" y="4450080"/>
            <a:ext cx="1524000" cy="10439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410200" y="5562600"/>
            <a:ext cx="1524000" cy="10439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566160" y="2118360"/>
            <a:ext cx="1524000" cy="10439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1369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监控和数据驱动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Monitor Everything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11098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zh-CN" altLang="en-US" dirty="0" smtClean="0"/>
              <a:t>分享内容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如何形成 </a:t>
            </a:r>
            <a:r>
              <a:rPr lang="en-US" altLang="zh-CN" dirty="0" smtClean="0"/>
              <a:t>DevOps </a:t>
            </a:r>
            <a:r>
              <a:rPr lang="zh-CN" altLang="en-US" dirty="0" smtClean="0"/>
              <a:t>文化</a:t>
            </a:r>
            <a:endParaRPr lang="en-US" altLang="zh-CN" dirty="0" smtClean="0"/>
          </a:p>
          <a:p>
            <a:r>
              <a:rPr lang="zh-CN" altLang="en-US" dirty="0" smtClean="0"/>
              <a:t>开发中的一些技巧</a:t>
            </a:r>
            <a:endParaRPr lang="en-US" altLang="zh-CN" dirty="0" smtClean="0"/>
          </a:p>
          <a:p>
            <a:pPr lvl="0"/>
            <a:r>
              <a:rPr lang="zh-CN" altLang="en-US" dirty="0" smtClean="0"/>
              <a:t>持续集成和持续部署</a:t>
            </a:r>
          </a:p>
          <a:p>
            <a:pPr lvl="0"/>
            <a:r>
              <a:rPr lang="zh-CN" altLang="en-US" dirty="0" smtClean="0"/>
              <a:t>监控和数据驱动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374613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DevOps </a:t>
            </a:r>
            <a:r>
              <a:rPr lang="zh-CN" altLang="en-US" dirty="0" smtClean="0"/>
              <a:t>的过程中会</a:t>
            </a:r>
            <a:r>
              <a:rPr lang="zh-CN" altLang="en-US" dirty="0" smtClean="0"/>
              <a:t>产生大量的数据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单元测试结果</a:t>
            </a:r>
            <a:endParaRPr lang="en-US" altLang="zh-CN" dirty="0" smtClean="0"/>
          </a:p>
          <a:p>
            <a:r>
              <a:rPr lang="zh-CN" altLang="en-US" dirty="0" smtClean="0"/>
              <a:t>代码</a:t>
            </a:r>
            <a:r>
              <a:rPr lang="zh-CN" altLang="en-US" dirty="0" smtClean="0"/>
              <a:t>规范结果</a:t>
            </a:r>
            <a:endParaRPr lang="en-US" altLang="zh-CN" dirty="0" smtClean="0"/>
          </a:p>
          <a:p>
            <a:r>
              <a:rPr lang="zh-CN" altLang="en-US" dirty="0"/>
              <a:t>需要更新的</a:t>
            </a:r>
            <a:r>
              <a:rPr lang="zh-CN" altLang="en-US" dirty="0" smtClean="0"/>
              <a:t>模块</a:t>
            </a:r>
            <a:endParaRPr lang="en-US" altLang="zh-CN" dirty="0" smtClean="0"/>
          </a:p>
          <a:p>
            <a:r>
              <a:rPr lang="zh-CN" altLang="en-US" dirty="0" smtClean="0"/>
              <a:t>每次打包耗费的时间</a:t>
            </a:r>
            <a:endParaRPr lang="en-US" altLang="zh-CN" dirty="0" smtClean="0"/>
          </a:p>
          <a:p>
            <a:r>
              <a:rPr lang="zh-CN" altLang="en-US" dirty="0" smtClean="0"/>
              <a:t>打包所用的 </a:t>
            </a:r>
            <a:r>
              <a:rPr lang="en-US" altLang="zh-CN" dirty="0" err="1" smtClean="0"/>
              <a:t>Webpack</a:t>
            </a:r>
            <a:r>
              <a:rPr lang="en-US" altLang="zh-CN" dirty="0" smtClean="0"/>
              <a:t> </a:t>
            </a:r>
            <a:r>
              <a:rPr lang="zh-CN" altLang="en-US" dirty="0" smtClean="0"/>
              <a:t>版本</a:t>
            </a:r>
            <a:endParaRPr lang="en-US" altLang="zh-CN" dirty="0" smtClean="0"/>
          </a:p>
          <a:p>
            <a:r>
              <a:rPr lang="zh-CN" altLang="en-US" dirty="0" smtClean="0"/>
              <a:t>生成的文件的大小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... </a:t>
            </a:r>
            <a:r>
              <a:rPr lang="en-US" altLang="zh-CN" dirty="0" smtClean="0"/>
              <a:t>…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29876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DevOps </a:t>
            </a:r>
            <a:r>
              <a:rPr lang="zh-CN" altLang="en-US" dirty="0"/>
              <a:t>的过程中会产生大量的</a:t>
            </a:r>
            <a:r>
              <a:rPr lang="zh-CN" altLang="en-US" dirty="0" smtClean="0"/>
              <a:t>数据</a:t>
            </a:r>
            <a:r>
              <a:rPr lang="en-US" altLang="zh-CN" dirty="0"/>
              <a:t> </a:t>
            </a:r>
            <a:r>
              <a:rPr lang="zh-CN" altLang="en-US" dirty="0" smtClean="0"/>
              <a:t>（</a:t>
            </a:r>
            <a:r>
              <a:rPr lang="en-US" altLang="zh-CN" dirty="0" err="1" smtClean="0"/>
              <a:t>cont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线上机器负载</a:t>
            </a:r>
            <a:endParaRPr lang="en-US" altLang="zh-CN" dirty="0"/>
          </a:p>
          <a:p>
            <a:r>
              <a:rPr lang="zh-CN" altLang="en-US" dirty="0" smtClean="0"/>
              <a:t>每日活跃用户</a:t>
            </a:r>
            <a:endParaRPr lang="en-US" altLang="zh-CN" dirty="0" smtClean="0"/>
          </a:p>
          <a:p>
            <a:r>
              <a:rPr lang="zh-CN" altLang="en-US" dirty="0" smtClean="0"/>
              <a:t>活跃探针数</a:t>
            </a:r>
            <a:endParaRPr lang="en-US" altLang="zh-CN" dirty="0" smtClean="0"/>
          </a:p>
          <a:p>
            <a:r>
              <a:rPr lang="zh-CN" altLang="en-US" dirty="0" smtClean="0"/>
              <a:t>商</a:t>
            </a:r>
            <a:r>
              <a:rPr lang="zh-CN" altLang="en-US" dirty="0"/>
              <a:t>城</a:t>
            </a:r>
            <a:r>
              <a:rPr lang="zh-CN" altLang="en-US" dirty="0" smtClean="0"/>
              <a:t>订单</a:t>
            </a:r>
            <a:endParaRPr lang="en-US" altLang="zh-CN" dirty="0" smtClean="0"/>
          </a:p>
          <a:p>
            <a:r>
              <a:rPr lang="zh-CN" altLang="en-US" dirty="0"/>
              <a:t>每</a:t>
            </a:r>
            <a:r>
              <a:rPr lang="zh-CN" altLang="en-US" dirty="0" smtClean="0"/>
              <a:t>种功能的使用趋势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… …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70111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可用性</a:t>
            </a:r>
            <a:endParaRPr lang="en-US" altLang="zh-CN" dirty="0" smtClean="0"/>
          </a:p>
          <a:p>
            <a:r>
              <a:rPr lang="zh-CN" altLang="en-US" dirty="0"/>
              <a:t>加载</a:t>
            </a:r>
            <a:r>
              <a:rPr lang="zh-CN" altLang="en-US" dirty="0" smtClean="0"/>
              <a:t>时间</a:t>
            </a:r>
            <a:endParaRPr lang="en-US" altLang="zh-CN" dirty="0" smtClean="0"/>
          </a:p>
          <a:p>
            <a:r>
              <a:rPr lang="zh-CN" altLang="en-US" dirty="0" smtClean="0"/>
              <a:t>错误率</a:t>
            </a:r>
            <a:endParaRPr lang="en-US" altLang="zh-CN" dirty="0" smtClean="0"/>
          </a:p>
          <a:p>
            <a:r>
              <a:rPr lang="zh-CN" altLang="en-US" dirty="0"/>
              <a:t>运营</a:t>
            </a:r>
            <a:r>
              <a:rPr lang="zh-CN" altLang="en-US" dirty="0" smtClean="0"/>
              <a:t>商数据</a:t>
            </a:r>
            <a:endParaRPr lang="en-US" altLang="zh-CN" dirty="0" smtClean="0"/>
          </a:p>
          <a:p>
            <a:r>
              <a:rPr lang="en-US" altLang="zh-CN" dirty="0" smtClean="0"/>
              <a:t>DNS</a:t>
            </a:r>
            <a:r>
              <a:rPr lang="zh-CN" altLang="en-US" dirty="0" smtClean="0"/>
              <a:t>时间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… …</a:t>
            </a:r>
          </a:p>
          <a:p>
            <a:endParaRPr lang="zh-CN" altLang="en-US" dirty="0"/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707" y="1980725"/>
            <a:ext cx="6610923" cy="4370449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54" y="365125"/>
            <a:ext cx="3147333" cy="1482218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2021" y="365125"/>
            <a:ext cx="2252609" cy="148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4508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lh3.googleusercontent.com/-VjIZ8CbzJxw/VvvYj0ZizOI/AAAAAAAAwfw/sc3so970gEsrnGfm61_5UaQIJckYMw4AA/w1021-h332/data_information_knowledge_insight_wisdom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7" y="1882133"/>
            <a:ext cx="9725025" cy="316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Monitor </a:t>
            </a:r>
            <a:r>
              <a:rPr lang="en-US" altLang="zh-CN" dirty="0" smtClean="0"/>
              <a:t>Everything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34726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去逛逛 </a:t>
            </a:r>
            <a:r>
              <a:rPr lang="en-US" altLang="zh-CN" dirty="0"/>
              <a:t>DevOps </a:t>
            </a:r>
            <a:r>
              <a:rPr lang="zh-CN" altLang="en-US" dirty="0"/>
              <a:t>的 </a:t>
            </a:r>
            <a:r>
              <a:rPr lang="en-US" altLang="zh-CN" dirty="0"/>
              <a:t>SaaS </a:t>
            </a:r>
            <a:r>
              <a:rPr lang="zh-CN" altLang="en-US" dirty="0"/>
              <a:t>商店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698" y="2170255"/>
            <a:ext cx="652802" cy="6487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409" y="2178595"/>
            <a:ext cx="1707317" cy="6290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382" y="4527781"/>
            <a:ext cx="1739682" cy="5587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698" y="5696329"/>
            <a:ext cx="795607" cy="79560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638" y="4584452"/>
            <a:ext cx="562179" cy="56217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331" y="4584452"/>
            <a:ext cx="2873231" cy="6188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409" y="5736847"/>
            <a:ext cx="1814337" cy="70714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635" y="2177932"/>
            <a:ext cx="628662" cy="80439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6558" y="5870101"/>
            <a:ext cx="1791131" cy="51291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660" y="5731840"/>
            <a:ext cx="754984" cy="74554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698" y="3599797"/>
            <a:ext cx="1524003" cy="399289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838200" y="1607820"/>
            <a:ext cx="147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基础设施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925996" y="3101033"/>
            <a:ext cx="147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监控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925996" y="5275338"/>
            <a:ext cx="147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项目管理</a:t>
            </a:r>
            <a:endParaRPr lang="zh-CN" altLang="en-US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021" y="3239426"/>
            <a:ext cx="1120030" cy="112003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925996" y="4260045"/>
            <a:ext cx="1478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统计</a:t>
            </a:r>
            <a:endParaRPr lang="zh-CN" altLang="en-US" dirty="0"/>
          </a:p>
        </p:txBody>
      </p:sp>
      <p:pic>
        <p:nvPicPr>
          <p:cNvPr id="7172" name="Picture 4" descr="http://www.cuelogic.com/blog/wp-content/uploads/2015/03/DevOps-with-Puppet-Chef-Ansible.jpg"/>
          <p:cNvPicPr>
            <a:picLocks noChangeAspect="1" noChangeArrowheads="1"/>
          </p:cNvPicPr>
          <p:nvPr/>
        </p:nvPicPr>
        <p:blipFill>
          <a:blip r:embed="rId1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456" y="50234"/>
            <a:ext cx="4480669" cy="348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34722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谢谢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wangyan@oneapm.com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68964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read.html5.qq.com/image?src=forum&amp;q=5&amp;r=0&amp;imgflag=7&amp;imageUrl=http://mmbiz.qpic.cn/mmbiz/tzia4bcY5HEKNgiaNBDWAZAoLk58plxnA8TagTsaG21oyl76rSQDDqgl4blrlEgr2DC51RuqQXmNhm0sroJbKib7A/0?wx_fmt=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434" y="0"/>
            <a:ext cx="8096250" cy="598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654996" y="6108970"/>
            <a:ext cx="8125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运维</a:t>
            </a:r>
            <a:r>
              <a:rPr lang="zh-CN" altLang="en-US" b="1" dirty="0" smtClean="0"/>
              <a:t>帮</a:t>
            </a:r>
            <a:r>
              <a:rPr lang="en-US" altLang="zh-CN" b="1" dirty="0" smtClean="0"/>
              <a:t>: </a:t>
            </a:r>
            <a:r>
              <a:rPr lang="zh-CN" altLang="en-US" b="1" dirty="0" smtClean="0"/>
              <a:t>一</a:t>
            </a:r>
            <a:r>
              <a:rPr lang="zh-CN" altLang="en-US" b="1" dirty="0"/>
              <a:t>张图解读中国公有云现状</a:t>
            </a:r>
          </a:p>
          <a:p>
            <a:r>
              <a:rPr lang="en-US" altLang="zh-CN" dirty="0" smtClean="0"/>
              <a:t>http</a:t>
            </a:r>
            <a:r>
              <a:rPr lang="en-US" altLang="zh-CN" dirty="0"/>
              <a:t>://chuansong.me/n/358318951536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71969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如何形成 </a:t>
            </a:r>
            <a:r>
              <a:rPr lang="en-US" altLang="zh-CN" dirty="0" smtClean="0"/>
              <a:t>DevOps </a:t>
            </a:r>
            <a:r>
              <a:rPr lang="zh-CN" altLang="en-US" dirty="0" smtClean="0"/>
              <a:t>文化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73100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 </a:t>
            </a:r>
            <a:r>
              <a:rPr lang="en-US" altLang="zh-CN" dirty="0" smtClean="0"/>
              <a:t>DevOps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促进软件的开发</a:t>
            </a:r>
            <a:r>
              <a:rPr lang="en-US" altLang="zh-CN" dirty="0" smtClean="0"/>
              <a:t>, </a:t>
            </a:r>
            <a:r>
              <a:rPr lang="zh-CN" altLang="en-US" dirty="0" smtClean="0"/>
              <a:t>按时交付</a:t>
            </a:r>
            <a:endParaRPr lang="en-US" altLang="zh-CN" dirty="0" smtClean="0"/>
          </a:p>
          <a:p>
            <a:r>
              <a:rPr lang="zh-CN" altLang="en-US" dirty="0" smtClean="0"/>
              <a:t>关注过程、自动化的工具</a:t>
            </a:r>
            <a:endParaRPr lang="en-US" altLang="zh-CN" dirty="0" smtClean="0"/>
          </a:p>
          <a:p>
            <a:r>
              <a:rPr lang="zh-CN" altLang="en-US" dirty="0" smtClean="0"/>
              <a:t>强调开发、运维和测试的紧密合作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也就是</a:t>
            </a:r>
            <a:endParaRPr lang="en-US" altLang="zh-CN" dirty="0"/>
          </a:p>
          <a:p>
            <a:r>
              <a:rPr lang="zh-CN" altLang="en-US" dirty="0"/>
              <a:t>不加班</a:t>
            </a:r>
            <a:endParaRPr lang="en-US" altLang="zh-CN" dirty="0"/>
          </a:p>
          <a:p>
            <a:r>
              <a:rPr lang="zh-CN" altLang="en-US" dirty="0"/>
              <a:t>不重复</a:t>
            </a:r>
            <a:endParaRPr lang="en-US" altLang="zh-CN" dirty="0"/>
          </a:p>
          <a:p>
            <a:r>
              <a:rPr lang="zh-CN" altLang="en-US" dirty="0"/>
              <a:t>多职能</a:t>
            </a:r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4" name="Picture 2" descr="https://upload.wikimedia.org/wikipedia/commons/thumb/b/b5/Devops.svg/2000px-Devops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2908" y="1027906"/>
            <a:ext cx="5102225" cy="484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8123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DevOps </a:t>
            </a:r>
            <a:r>
              <a:rPr lang="en-US" altLang="zh-CN" baseline="0" dirty="0" smtClean="0"/>
              <a:t>is Agile done right</a:t>
            </a:r>
            <a:endParaRPr lang="zh-CN" altLang="en-US" dirty="0"/>
          </a:p>
        </p:txBody>
      </p:sp>
      <p:pic>
        <p:nvPicPr>
          <p:cNvPr id="5" name="Picture 2" descr="http://d1n3e8fpzha6ub.cloudfront.net/wp-content/uploads/2015/02/26130506/DevOps-cycle-PPT-COLOURS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65" b="21355"/>
          <a:stretch/>
        </p:blipFill>
        <p:spPr bwMode="auto">
          <a:xfrm>
            <a:off x="2150250" y="2034539"/>
            <a:ext cx="7891499" cy="3235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338322" y="6040753"/>
            <a:ext cx="5515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图片来源：</a:t>
            </a:r>
            <a:r>
              <a:rPr lang="en-US" altLang="zh-CN" dirty="0"/>
              <a:t>http://www.tricentis.com/solutions/devops/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227635" y="2529190"/>
            <a:ext cx="7736731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/>
              <a:t>个人和互动高于流程和工具</a:t>
            </a:r>
          </a:p>
          <a:p>
            <a:pPr algn="ctr"/>
            <a:r>
              <a:rPr lang="zh-CN" altLang="en-US" sz="4000" dirty="0"/>
              <a:t>工作软件高于理解文档</a:t>
            </a:r>
          </a:p>
          <a:p>
            <a:pPr algn="ctr"/>
            <a:r>
              <a:rPr lang="zh-CN" altLang="en-US" sz="4000" dirty="0"/>
              <a:t>客户协作高于合同协商</a:t>
            </a:r>
          </a:p>
          <a:p>
            <a:pPr algn="ctr"/>
            <a:r>
              <a:rPr lang="zh-CN" altLang="en-US" sz="4000" dirty="0"/>
              <a:t>变化响应高于计划遵循</a:t>
            </a:r>
          </a:p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993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dir="r"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引入和形成自己的开发模式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我们团队的一些敏捷实践：</a:t>
            </a:r>
            <a:endParaRPr lang="en-US" altLang="zh-CN" dirty="0" smtClean="0"/>
          </a:p>
          <a:p>
            <a:r>
              <a:rPr lang="zh-CN" altLang="en-US" dirty="0" smtClean="0"/>
              <a:t>严格控制例会时间</a:t>
            </a:r>
            <a:endParaRPr lang="en-US" altLang="zh-CN" dirty="0" smtClean="0"/>
          </a:p>
          <a:p>
            <a:r>
              <a:rPr lang="zh-CN" altLang="en-US" dirty="0" smtClean="0"/>
              <a:t>演示自己的成果</a:t>
            </a:r>
            <a:endParaRPr lang="en-US" altLang="zh-CN" dirty="0" smtClean="0"/>
          </a:p>
          <a:p>
            <a:r>
              <a:rPr lang="zh-CN" altLang="en-US" dirty="0" smtClean="0"/>
              <a:t>公开的代码审查</a:t>
            </a:r>
            <a:endParaRPr lang="en-US" altLang="zh-CN" dirty="0" smtClean="0"/>
          </a:p>
          <a:p>
            <a:r>
              <a:rPr lang="zh-CN" altLang="en-US" dirty="0" smtClean="0"/>
              <a:t>发布完后的反思会</a:t>
            </a:r>
            <a:endParaRPr lang="en-US" altLang="zh-CN" dirty="0" smtClean="0"/>
          </a:p>
          <a:p>
            <a:r>
              <a:rPr lang="zh-CN" altLang="en-US" dirty="0" smtClean="0"/>
              <a:t>自己一定要用自己的产品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777" y="1355787"/>
            <a:ext cx="5974080" cy="468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5251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“吃自己的狗食”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及早发现问题，探索新的用例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803" y="746578"/>
            <a:ext cx="3512647" cy="2486480"/>
          </a:xfrm>
        </p:spPr>
      </p:pic>
    </p:spTree>
    <p:extLst>
      <p:ext uri="{BB962C8B-B14F-4D97-AF65-F5344CB8AC3E}">
        <p14:creationId xmlns:p14="http://schemas.microsoft.com/office/powerpoint/2010/main" val="151342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拥抱变更而不是频繁的改需求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对创业公司来说</a:t>
            </a:r>
            <a:r>
              <a:rPr lang="en-US" altLang="zh-CN" dirty="0" smtClean="0"/>
              <a:t>, </a:t>
            </a:r>
            <a:r>
              <a:rPr lang="zh-CN" altLang="en-US" dirty="0" smtClean="0"/>
              <a:t>快速变更就是生命</a:t>
            </a:r>
            <a:endParaRPr lang="en-US" altLang="zh-CN" dirty="0" smtClean="0"/>
          </a:p>
          <a:p>
            <a:r>
              <a:rPr lang="zh-CN" altLang="en-US" dirty="0" smtClean="0"/>
              <a:t>封闭的冲刺迭代</a:t>
            </a:r>
          </a:p>
          <a:p>
            <a:r>
              <a:rPr lang="zh-CN" altLang="en-US" dirty="0" smtClean="0"/>
              <a:t>重视和客户的交流</a:t>
            </a:r>
            <a:r>
              <a:rPr lang="zh-CN" altLang="en-US" dirty="0"/>
              <a:t>，</a:t>
            </a:r>
            <a:r>
              <a:rPr lang="zh-CN" altLang="en-US" dirty="0" smtClean="0"/>
              <a:t>缩短反馈环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15174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515</TotalTime>
  <Words>795</Words>
  <Application>Microsoft Office PowerPoint</Application>
  <PresentationFormat>宽屏</PresentationFormat>
  <Paragraphs>220</Paragraphs>
  <Slides>36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1" baseType="lpstr">
      <vt:lpstr>宋体</vt:lpstr>
      <vt:lpstr>Arial</vt:lpstr>
      <vt:lpstr>Calibri</vt:lpstr>
      <vt:lpstr>Calibri Light</vt:lpstr>
      <vt:lpstr>Office 主题</vt:lpstr>
      <vt:lpstr>小创公司如何提升 前端开发效率</vt:lpstr>
      <vt:lpstr>关于我</vt:lpstr>
      <vt:lpstr>分享内容</vt:lpstr>
      <vt:lpstr>如何形成 DevOps 文化</vt:lpstr>
      <vt:lpstr>什么是 DevOps</vt:lpstr>
      <vt:lpstr>DevOps is Agile done right</vt:lpstr>
      <vt:lpstr>引入和形成自己的开发模式</vt:lpstr>
      <vt:lpstr>“吃自己的狗食”</vt:lpstr>
      <vt:lpstr>拥抱变更而不是频繁的改需求</vt:lpstr>
      <vt:lpstr>开发中的一些技巧</vt:lpstr>
      <vt:lpstr>使用 ES6 书写易于维护的代码</vt:lpstr>
      <vt:lpstr>使用 ES6 书写易于维护的代码（cont）</vt:lpstr>
      <vt:lpstr>前端组件化难题</vt:lpstr>
      <vt:lpstr>PowerPoint 演示文稿</vt:lpstr>
      <vt:lpstr>使用 Webpack 打包</vt:lpstr>
      <vt:lpstr>基于 Webpack 实现按需加载</vt:lpstr>
      <vt:lpstr>持续集成和持续部署</vt:lpstr>
      <vt:lpstr>使用 GIT 管理源代码</vt:lpstr>
      <vt:lpstr>优化环境</vt:lpstr>
      <vt:lpstr>保持开发环境和线上环境等价</vt:lpstr>
      <vt:lpstr>测试技术的演进</vt:lpstr>
      <vt:lpstr>第二阶段 – 创建 Docker 镜像</vt:lpstr>
      <vt:lpstr>缺点</vt:lpstr>
      <vt:lpstr>第三阶段 – 交付到 CDN </vt:lpstr>
      <vt:lpstr>使用 Hash 规避 CDN 的缓存问题</vt:lpstr>
      <vt:lpstr>基于 Jenkins 使流程自动化</vt:lpstr>
      <vt:lpstr>保障 DevOps 的安全</vt:lpstr>
      <vt:lpstr>PowerPoint 演示文稿</vt:lpstr>
      <vt:lpstr>监控和数据驱动</vt:lpstr>
      <vt:lpstr>DevOps 的过程中会产生大量的数据</vt:lpstr>
      <vt:lpstr>DevOps 的过程中会产生大量的数据 （cont）</vt:lpstr>
      <vt:lpstr>PowerPoint 演示文稿</vt:lpstr>
      <vt:lpstr>Monitor Everything</vt:lpstr>
      <vt:lpstr>去逛逛 DevOps 的 SaaS 商店</vt:lpstr>
      <vt:lpstr>谢谢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小创公司如何提升前端开发效率</dc:title>
  <dc:creator>Longtian Wang</dc:creator>
  <cp:lastModifiedBy>Longtian Wang</cp:lastModifiedBy>
  <cp:revision>111</cp:revision>
  <dcterms:created xsi:type="dcterms:W3CDTF">2016-06-03T02:44:22Z</dcterms:created>
  <dcterms:modified xsi:type="dcterms:W3CDTF">2016-06-03T17:13:44Z</dcterms:modified>
</cp:coreProperties>
</file>